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64" r:id="rId6"/>
    <p:sldId id="269" r:id="rId7"/>
    <p:sldId id="267" r:id="rId8"/>
    <p:sldId id="266" r:id="rId9"/>
    <p:sldId id="268" r:id="rId10"/>
    <p:sldId id="262" r:id="rId11"/>
    <p:sldId id="263" r:id="rId12"/>
    <p:sldId id="270" r:id="rId13"/>
  </p:sldIdLst>
  <p:sldSz cx="14630400" cy="8229600"/>
  <p:notesSz cx="8229600" cy="14630400"/>
  <p:embeddedFontLst>
    <p:embeddedFont>
      <p:font typeface="Alexandria" panose="020B0604020202020204" charset="-78"/>
      <p:regular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D"/>
    <a:srgbClr val="F6C700"/>
    <a:srgbClr val="27272B"/>
    <a:srgbClr val="D0CECE"/>
    <a:srgbClr val="FFFFFF"/>
    <a:srgbClr val="E7E6E6"/>
    <a:srgbClr val="172C51"/>
    <a:srgbClr val="D7D4CC"/>
    <a:srgbClr val="101E22"/>
    <a:srgbClr val="FFF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C37B6-C27A-4B45-895C-5AE1BD365642}" v="6436" dt="2024-12-09T16:19:32.881"/>
    <p1510:client id="{A9FD1D41-3535-3E42-9493-063E790E1E49}" v="13" dt="2024-12-09T15:26:18.072"/>
    <p1510:client id="{D7F3B42C-4FAF-4CA3-8A9F-27E2FE98F9F0}" v="1276" dt="2024-12-09T04:21:12.685"/>
    <p1510:client id="{DC667897-AC0E-4799-B4FA-E58828B01EC7}" v="30" dt="2024-12-09T16:19:28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>
        <p:scale>
          <a:sx n="47" d="100"/>
          <a:sy n="47" d="100"/>
        </p:scale>
        <p:origin x="964" y="276"/>
      </p:cViewPr>
      <p:guideLst>
        <p:guide orient="horz" pos="2976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s\Downloads\movie_meta_data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87322487540021"/>
          <c:y val="7.3558660757080244E-2"/>
          <c:w val="0.75678133268582326"/>
          <c:h val="0.82749938953879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Linear Regression Model</c:v>
                </c:pt>
              </c:strCache>
            </c:strRef>
          </c:tx>
          <c:spPr>
            <a:solidFill>
              <a:srgbClr val="FFE14D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3.2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DB1-4AA0-8604-1605E47A2C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1.3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DB1-4AA0-8604-1605E47A2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MSE</c:v>
                </c:pt>
                <c:pt idx="1">
                  <c:v>MedER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3.2709999999999999</c:v>
                </c:pt>
                <c:pt idx="1">
                  <c:v>1.3160000000000001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B1-4AA0-8604-1605E47A2C12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rgbClr val="FFCC0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B1-4AA0-8604-1605E47A2C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0.6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DB1-4AA0-8604-1605E47A2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</c:f>
              <c:strCache>
                <c:ptCount val="2"/>
                <c:pt idx="0">
                  <c:v>MSE</c:v>
                </c:pt>
                <c:pt idx="1">
                  <c:v>MedER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8.4000000000000005E-2</c:v>
                </c:pt>
                <c:pt idx="1">
                  <c:v>0.79079999999999995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B1-4AA0-8604-1605E47A2C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7137392"/>
        <c:axId val="367134992"/>
      </c:barChart>
      <c:catAx>
        <c:axId val="36713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134992"/>
        <c:crosses val="autoZero"/>
        <c:auto val="1"/>
        <c:lblAlgn val="ctr"/>
        <c:lblOffset val="100"/>
        <c:noMultiLvlLbl val="0"/>
      </c:catAx>
      <c:valAx>
        <c:axId val="36713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1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655157092112489E-2"/>
          <c:y val="0.94982144377932087"/>
          <c:w val="0.75723723900380246"/>
          <c:h val="3.97067760192228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7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0.2428</cdr:x>
      <cdr:y>0.01531</cdr:y>
    </cdr:from>
    <cdr:to>
      <cdr:x>0.80765</cdr:x>
      <cdr:y>0.13549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F3DA293-B102-0678-22E0-5C2F8BBF636F}"/>
            </a:ext>
          </a:extLst>
        </cdr:cNvPr>
        <cdr:cNvSpPr txBox="1"/>
      </cdr:nvSpPr>
      <cdr:spPr>
        <a:xfrm xmlns:a="http://schemas.openxmlformats.org/drawingml/2006/main">
          <a:off x="1409346" y="129942"/>
          <a:ext cx="3278766" cy="10202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  <a:ea typeface="Alexandria Bold"/>
            </a:rPr>
            <a:t>OOS Validation Performance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89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1CA4-8D97-D853-FF41-BD4E26B0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5BED31-1946-8750-BE69-F1941C961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5014A-DEED-0CB0-5DE7-F0BFD451B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3FEB4-014B-061E-E147-EBD61E680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1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8F5C7-DA51-10B1-1B77-267464DF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4087-3F4E-BC2A-CCA9-F89F52BF9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C90C0-8E4C-D352-7723-805126EB9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851D9-0BBD-4308-3BF7-B5A33D179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8D4E1-5AC6-8B72-C6FC-D4F75852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ADA49-30DB-BE9A-16AD-576221C95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82F36-1CAB-158B-A7E7-3266E31CB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85C2-01B3-1555-31AB-2A498B495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BA27-312A-21B3-97B0-03522BCFF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A3EFD0-52A9-B549-031F-BB6CCDFF8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282AB-0E80-80C4-A038-5B05B8AAB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77570-ED25-61C2-F140-DEF3220F8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9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42387-A8E2-62EC-8CD3-6176FA25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07DD40-809D-F920-BAF9-89595828F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01906-BE1F-DCCF-7BEC-1C8259ABA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1444-7BE6-79E8-5EB7-5C129F2A9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44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6632-AA3A-A8EB-41DA-ECEFA20A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93169-E6AA-B77C-B3CC-05019DAF2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53327-8903-BCB0-2EE4-73704887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2993E-45E5-B9D4-B85B-DF02A332B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9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hyperlink" Target="https://www.screenplaysubmit.com/how-many-screenplays-are-written-and-sold-each-year/?utm_source=chatgp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arketdataforecast.com/market-reports/motion-picture-industry-market" TargetMode="External"/><Relationship Id="rId11" Type="http://schemas.openxmlformats.org/officeDocument/2006/relationships/image" Target="../media/image18.sv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91737" y="2121287"/>
            <a:ext cx="9169462" cy="140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E14D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Movie Success Predictor</a:t>
            </a:r>
            <a:endParaRPr lang="en-US" sz="615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91737" y="4111049"/>
            <a:ext cx="65909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Using Deep Learning to Predict IMDB Ratings</a:t>
            </a:r>
            <a:endParaRPr lang="en-US" sz="22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803100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5324118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91737" y="4928360"/>
            <a:ext cx="762738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By Team 12 
Tanvi Saini, Akshay Uchila Navada, Mike Shu, Liuxinhao Gao, Nina Wu </a:t>
            </a:r>
            <a:endParaRPr lang="en-US" sz="1400" dirty="0">
              <a:latin typeface="Alexandria" panose="020B0604020202020204" charset="-78"/>
              <a:cs typeface="Alexandria" panose="020B060402020202020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A8A2-8808-CB4F-6FA8-7AD4633B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raphic 2067" descr="Line arrow: Clockwise curve outline">
            <a:extLst>
              <a:ext uri="{FF2B5EF4-FFF2-40B4-BE49-F238E27FC236}">
                <a16:creationId xmlns:a16="http://schemas.microsoft.com/office/drawing/2014/main" id="{8B82B0B3-91E1-8DFD-7745-164BC643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21694">
            <a:off x="3680643" y="6815105"/>
            <a:ext cx="1100707" cy="145018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25D3B21-F36E-AE50-B125-D88B5F803EA0}"/>
              </a:ext>
            </a:extLst>
          </p:cNvPr>
          <p:cNvGrpSpPr/>
          <p:nvPr/>
        </p:nvGrpSpPr>
        <p:grpSpPr>
          <a:xfrm>
            <a:off x="532185" y="3482590"/>
            <a:ext cx="3587215" cy="2121470"/>
            <a:chOff x="529304" y="4003558"/>
            <a:chExt cx="3587215" cy="2121470"/>
          </a:xfrm>
        </p:grpSpPr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EC1CC4DB-4FC5-8B5B-89A4-47DF13403356}"/>
                </a:ext>
              </a:extLst>
            </p:cNvPr>
            <p:cNvSpPr/>
            <p:nvPr/>
          </p:nvSpPr>
          <p:spPr>
            <a:xfrm>
              <a:off x="529304" y="4003558"/>
              <a:ext cx="3587215" cy="2121470"/>
            </a:xfrm>
            <a:prstGeom prst="roundRect">
              <a:avLst>
                <a:gd name="adj" fmla="val 14787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12E40-A08A-9A38-ECAE-AAF612770A5C}"/>
                </a:ext>
              </a:extLst>
            </p:cNvPr>
            <p:cNvSpPr txBox="1"/>
            <p:nvPr/>
          </p:nvSpPr>
          <p:spPr>
            <a:xfrm>
              <a:off x="1283408" y="4277304"/>
              <a:ext cx="207900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rgbClr val="FFE14D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2820</a:t>
              </a:r>
              <a:endParaRPr lang="en-US" sz="3600" b="1">
                <a:solidFill>
                  <a:srgbClr val="FFE14D"/>
                </a:solidFill>
              </a:endParaRP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18DACCD1-4E7F-821A-BF35-2E3EEFD520F3}"/>
                </a:ext>
              </a:extLst>
            </p:cNvPr>
            <p:cNvSpPr/>
            <p:nvPr/>
          </p:nvSpPr>
          <p:spPr>
            <a:xfrm>
              <a:off x="1874896" y="4092913"/>
              <a:ext cx="978607" cy="3457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>
                  <a:solidFill>
                    <a:srgbClr val="D7D4CC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Movies</a:t>
              </a:r>
              <a:endParaRPr lang="en-US" sz="1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8CB26-1DD6-736E-37A8-29E12357B627}"/>
                </a:ext>
              </a:extLst>
            </p:cNvPr>
            <p:cNvSpPr txBox="1"/>
            <p:nvPr/>
          </p:nvSpPr>
          <p:spPr>
            <a:xfrm>
              <a:off x="1925878" y="5023461"/>
              <a:ext cx="20336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rgbClr val="FFE14D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1913 - 2021</a:t>
              </a:r>
              <a:endParaRPr lang="en-US" sz="2000" b="1">
                <a:solidFill>
                  <a:srgbClr val="FFE14D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8EA49-BDC6-B8F3-DE38-FA2C1751153D}"/>
                </a:ext>
              </a:extLst>
            </p:cNvPr>
            <p:cNvSpPr txBox="1"/>
            <p:nvPr/>
          </p:nvSpPr>
          <p:spPr>
            <a:xfrm>
              <a:off x="1925878" y="5457961"/>
              <a:ext cx="12848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rgbClr val="FFE14D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27</a:t>
              </a:r>
              <a:endParaRPr lang="en-US" sz="2000" b="1">
                <a:solidFill>
                  <a:srgbClr val="FFE14D"/>
                </a:solidFill>
              </a:endParaRPr>
            </a:p>
          </p:txBody>
        </p:sp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46688BAD-8C96-BDCD-0735-D927F8B9FE5E}"/>
                </a:ext>
              </a:extLst>
            </p:cNvPr>
            <p:cNvSpPr/>
            <p:nvPr/>
          </p:nvSpPr>
          <p:spPr>
            <a:xfrm>
              <a:off x="776433" y="5112181"/>
              <a:ext cx="978607" cy="3457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1700">
                  <a:solidFill>
                    <a:srgbClr val="D7D4CC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Timeline</a:t>
              </a:r>
              <a:endParaRPr lang="en-US" sz="170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B77F4360-FDCA-F386-64DE-451BA7DB7C1A}"/>
                </a:ext>
              </a:extLst>
            </p:cNvPr>
            <p:cNvSpPr/>
            <p:nvPr/>
          </p:nvSpPr>
          <p:spPr>
            <a:xfrm>
              <a:off x="776433" y="5536390"/>
              <a:ext cx="978607" cy="3457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1700">
                  <a:solidFill>
                    <a:srgbClr val="D7D4CC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Genres</a:t>
              </a:r>
              <a:endParaRPr lang="en-US" sz="1700"/>
            </a:p>
          </p:txBody>
        </p:sp>
      </p:grpSp>
      <p:sp>
        <p:nvSpPr>
          <p:cNvPr id="5" name="Text 2">
            <a:extLst>
              <a:ext uri="{FF2B5EF4-FFF2-40B4-BE49-F238E27FC236}">
                <a16:creationId xmlns:a16="http://schemas.microsoft.com/office/drawing/2014/main" id="{2F639C1C-3807-AE9B-12B8-2FAB36C8E88F}"/>
              </a:ext>
            </a:extLst>
          </p:cNvPr>
          <p:cNvSpPr/>
          <p:nvPr/>
        </p:nvSpPr>
        <p:spPr>
          <a:xfrm>
            <a:off x="758309" y="27047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Data Source:</a:t>
            </a:r>
            <a:endParaRPr lang="en-US" sz="22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A9A9BAF-08FB-FEB4-3387-FECA2BCFB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FD5EEE9-016B-1CCA-0E53-3C85D2C053DB}"/>
              </a:ext>
            </a:extLst>
          </p:cNvPr>
          <p:cNvSpPr/>
          <p:nvPr/>
        </p:nvSpPr>
        <p:spPr>
          <a:xfrm>
            <a:off x="758309" y="75758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Movie Data Sources and Feature Engineering</a:t>
            </a:r>
            <a:endParaRPr lang="en-US" sz="44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AFF58C-CD7B-3935-72C2-84A83F11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25" y="2501242"/>
            <a:ext cx="1809092" cy="8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9DAAD1D-AB68-D678-95AF-0D611952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98" y="2545170"/>
            <a:ext cx="1524005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0" descr="preencoded.png">
            <a:extLst>
              <a:ext uri="{FF2B5EF4-FFF2-40B4-BE49-F238E27FC236}">
                <a16:creationId xmlns:a16="http://schemas.microsoft.com/office/drawing/2014/main" id="{AF8C7DBF-DA99-54AB-C613-FDA0438CB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D8E658-FB2E-DA93-C601-FF6D1989995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592" t="-1496" r="-23592" b="1496"/>
          <a:stretch/>
        </p:blipFill>
        <p:spPr>
          <a:xfrm>
            <a:off x="9201753" y="731520"/>
            <a:ext cx="11214190" cy="1394143"/>
          </a:xfrm>
          <a:prstGeom prst="rect">
            <a:avLst/>
          </a:prstGeom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95AE271-48B9-837E-A663-0D876646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82145"/>
              </p:ext>
            </p:extLst>
          </p:nvPr>
        </p:nvGraphicFramePr>
        <p:xfrm>
          <a:off x="8595360" y="2769292"/>
          <a:ext cx="6035040" cy="16796632"/>
        </p:xfrm>
        <a:graphic>
          <a:graphicData uri="http://schemas.openxmlformats.org/drawingml/2006/table">
            <a:tbl>
              <a:tblPr/>
              <a:tblGrid>
                <a:gridCol w="1161317">
                  <a:extLst>
                    <a:ext uri="{9D8B030D-6E8A-4147-A177-3AD203B41FA5}">
                      <a16:colId xmlns:a16="http://schemas.microsoft.com/office/drawing/2014/main" val="1964705287"/>
                    </a:ext>
                  </a:extLst>
                </a:gridCol>
                <a:gridCol w="1519396">
                  <a:extLst>
                    <a:ext uri="{9D8B030D-6E8A-4147-A177-3AD203B41FA5}">
                      <a16:colId xmlns:a16="http://schemas.microsoft.com/office/drawing/2014/main" val="4007368969"/>
                    </a:ext>
                  </a:extLst>
                </a:gridCol>
                <a:gridCol w="659868">
                  <a:extLst>
                    <a:ext uri="{9D8B030D-6E8A-4147-A177-3AD203B41FA5}">
                      <a16:colId xmlns:a16="http://schemas.microsoft.com/office/drawing/2014/main" val="1175024874"/>
                    </a:ext>
                  </a:extLst>
                </a:gridCol>
                <a:gridCol w="948559">
                  <a:extLst>
                    <a:ext uri="{9D8B030D-6E8A-4147-A177-3AD203B41FA5}">
                      <a16:colId xmlns:a16="http://schemas.microsoft.com/office/drawing/2014/main" val="1035437040"/>
                    </a:ext>
                  </a:extLst>
                </a:gridCol>
                <a:gridCol w="822581">
                  <a:extLst>
                    <a:ext uri="{9D8B030D-6E8A-4147-A177-3AD203B41FA5}">
                      <a16:colId xmlns:a16="http://schemas.microsoft.com/office/drawing/2014/main" val="2545421206"/>
                    </a:ext>
                  </a:extLst>
                </a:gridCol>
                <a:gridCol w="923319">
                  <a:extLst>
                    <a:ext uri="{9D8B030D-6E8A-4147-A177-3AD203B41FA5}">
                      <a16:colId xmlns:a16="http://schemas.microsoft.com/office/drawing/2014/main" val="464622769"/>
                    </a:ext>
                  </a:extLst>
                </a:gridCol>
              </a:tblGrid>
              <a:tr h="5980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imdbid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title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year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metascore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imdb user rating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number of imdb user votes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3831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120770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A Night at the Roxbury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56537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699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132512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At First Sight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12922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714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118661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Avengers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40784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037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215545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Bamboozled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2000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10373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009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118715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Big Lebowski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724388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374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112571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Boys on the Side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11739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4533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112573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Braveheart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950775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4492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88847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Breakfast Club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353780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278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163579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Chill Factor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9194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912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99291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Come See the Paradise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-1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2549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417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104036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Crying Game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50669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6555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120646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Deep End of the Ocean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12980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749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116191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Emma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35646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5679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70047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Exorcist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359853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41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120910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Fantasia 2000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34798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991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101862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Father of the Bride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68124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918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91167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Hannah and Her Sisters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66586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628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79417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Kramer vs. Kramer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1979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131756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461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104691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Last of the Mohicans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147554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6759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362270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Life Aquatic with Steve Zissou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2004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178190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745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104797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Malcolm X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84668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043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151137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Messenger: The Story of Joan of Arc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63712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40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374900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Napoleon Dynamite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2004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196676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919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109045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Adventures of Priscilla, Queen of the Desert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46181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6909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120791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Practical Magic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72111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5673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93779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Princess Bride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390110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4945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100436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Pump Up the Volume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26126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76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120032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Romy and Michele's High School Reunion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1997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41435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324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94012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Spaceballs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46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170647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623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86373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Strange Brew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15559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441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88196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Streetwise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1984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-1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1735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713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51036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Sweet Smell of Success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1957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27733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2375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387131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Constant Gardener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2005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82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131294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795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68646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Godfather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1972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100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1596152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979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71562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The Godfather: Part II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1974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90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9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exandria" panose="020B0604020202020204" charset="-78"/>
                          <a:cs typeface="Alexandria" panose="020B0604020202020204" charset="-78"/>
                        </a:rPr>
                        <a:t>1115042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17938"/>
                  </a:ext>
                </a:extLst>
              </a:tr>
            </a:tbl>
          </a:graphicData>
        </a:graphic>
      </p:graphicFrame>
      <p:grpSp>
        <p:nvGrpSpPr>
          <p:cNvPr id="55" name="Group 54">
            <a:extLst>
              <a:ext uri="{FF2B5EF4-FFF2-40B4-BE49-F238E27FC236}">
                <a16:creationId xmlns:a16="http://schemas.microsoft.com/office/drawing/2014/main" id="{0689193A-FBB5-F95D-0CA5-06F21D356F9B}"/>
              </a:ext>
            </a:extLst>
          </p:cNvPr>
          <p:cNvGrpSpPr/>
          <p:nvPr/>
        </p:nvGrpSpPr>
        <p:grpSpPr>
          <a:xfrm>
            <a:off x="10300499" y="2243003"/>
            <a:ext cx="3701071" cy="391156"/>
            <a:chOff x="10300499" y="2243003"/>
            <a:chExt cx="3701071" cy="391156"/>
          </a:xfrm>
        </p:grpSpPr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A88F75DF-113C-FAFF-CBBF-192813F27785}"/>
                </a:ext>
              </a:extLst>
            </p:cNvPr>
            <p:cNvSpPr/>
            <p:nvPr/>
          </p:nvSpPr>
          <p:spPr>
            <a:xfrm>
              <a:off x="10300499" y="2244089"/>
              <a:ext cx="389891" cy="389891"/>
            </a:xfrm>
            <a:prstGeom prst="star5">
              <a:avLst/>
            </a:prstGeom>
            <a:solidFill>
              <a:srgbClr val="F6C700"/>
            </a:solidFill>
            <a:ln w="22225">
              <a:solidFill>
                <a:srgbClr val="101E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1B4309E9-5060-2B1D-2D8F-02DFE4985BFF}"/>
                </a:ext>
              </a:extLst>
            </p:cNvPr>
            <p:cNvSpPr/>
            <p:nvPr/>
          </p:nvSpPr>
          <p:spPr>
            <a:xfrm>
              <a:off x="11391595" y="2243004"/>
              <a:ext cx="389891" cy="389891"/>
            </a:xfrm>
            <a:prstGeom prst="star5">
              <a:avLst/>
            </a:prstGeom>
            <a:solidFill>
              <a:srgbClr val="F6C700"/>
            </a:solidFill>
            <a:ln w="22225">
              <a:solidFill>
                <a:srgbClr val="101E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19EFD851-A55F-727D-414C-9148E24D6385}"/>
                </a:ext>
              </a:extLst>
            </p:cNvPr>
            <p:cNvSpPr/>
            <p:nvPr/>
          </p:nvSpPr>
          <p:spPr>
            <a:xfrm>
              <a:off x="12502360" y="2244268"/>
              <a:ext cx="389891" cy="389891"/>
            </a:xfrm>
            <a:prstGeom prst="star5">
              <a:avLst/>
            </a:prstGeom>
            <a:solidFill>
              <a:srgbClr val="F6C700"/>
            </a:solidFill>
            <a:ln w="22225">
              <a:solidFill>
                <a:srgbClr val="101E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613B0807-0C81-A1A7-5BDA-F1CE64D59364}"/>
                </a:ext>
              </a:extLst>
            </p:cNvPr>
            <p:cNvSpPr/>
            <p:nvPr/>
          </p:nvSpPr>
          <p:spPr>
            <a:xfrm>
              <a:off x="13611679" y="2243003"/>
              <a:ext cx="389891" cy="389891"/>
            </a:xfrm>
            <a:prstGeom prst="star5">
              <a:avLst/>
            </a:prstGeom>
            <a:solidFill>
              <a:srgbClr val="F6C700"/>
            </a:solidFill>
            <a:ln w="22225">
              <a:solidFill>
                <a:srgbClr val="101E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16A7673-694F-B077-F05B-C1B8C76305AF}"/>
              </a:ext>
            </a:extLst>
          </p:cNvPr>
          <p:cNvSpPr/>
          <p:nvPr/>
        </p:nvSpPr>
        <p:spPr>
          <a:xfrm>
            <a:off x="8595361" y="0"/>
            <a:ext cx="6035040" cy="8229600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>
            <a:extLst>
              <a:ext uri="{FF2B5EF4-FFF2-40B4-BE49-F238E27FC236}">
                <a16:creationId xmlns:a16="http://schemas.microsoft.com/office/drawing/2014/main" id="{CEE7D955-1DDA-A108-3BF4-48BBB21D84C8}"/>
              </a:ext>
            </a:extLst>
          </p:cNvPr>
          <p:cNvSpPr/>
          <p:nvPr/>
        </p:nvSpPr>
        <p:spPr>
          <a:xfrm rot="10800000">
            <a:off x="8034076" y="-861849"/>
            <a:ext cx="1692806" cy="9953291"/>
          </a:xfrm>
          <a:prstGeom prst="moon">
            <a:avLst>
              <a:gd name="adj" fmla="val 67924"/>
            </a:avLst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72B"/>
              </a:solidFill>
            </a:endParaRPr>
          </a:p>
        </p:txBody>
      </p:sp>
      <p:sp>
        <p:nvSpPr>
          <p:cNvPr id="2064" name="Text 5">
            <a:extLst>
              <a:ext uri="{FF2B5EF4-FFF2-40B4-BE49-F238E27FC236}">
                <a16:creationId xmlns:a16="http://schemas.microsoft.com/office/drawing/2014/main" id="{E4C5D964-DA31-0C4D-5F38-013647A363F7}"/>
              </a:ext>
            </a:extLst>
          </p:cNvPr>
          <p:cNvSpPr/>
          <p:nvPr/>
        </p:nvSpPr>
        <p:spPr>
          <a:xfrm>
            <a:off x="1254902" y="6368131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Word2vec</a:t>
            </a:r>
            <a:endParaRPr lang="en-US" sz="22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2066" name="Text 5">
            <a:extLst>
              <a:ext uri="{FF2B5EF4-FFF2-40B4-BE49-F238E27FC236}">
                <a16:creationId xmlns:a16="http://schemas.microsoft.com/office/drawing/2014/main" id="{2594E8D1-395A-A2F2-DCDE-E8453CC1BF90}"/>
              </a:ext>
            </a:extLst>
          </p:cNvPr>
          <p:cNvSpPr/>
          <p:nvPr/>
        </p:nvSpPr>
        <p:spPr>
          <a:xfrm>
            <a:off x="1206356" y="7062422"/>
            <a:ext cx="21417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200" b="1" dirty="0" err="1">
                <a:solidFill>
                  <a:srgbClr val="D7D4CC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MultiLabelBinarizer</a:t>
            </a:r>
            <a:endParaRPr lang="en-US" sz="2200" b="1" dirty="0">
              <a:solidFill>
                <a:srgbClr val="D7D4CC"/>
              </a:solidFill>
              <a:latin typeface="Alexandria" panose="020B0604020202020204" charset="-78"/>
              <a:ea typeface="Alexandria Bold" pitchFamily="34" charset="-122"/>
              <a:cs typeface="Alexandria" panose="020B0604020202020204" charset="-78"/>
            </a:endParaRPr>
          </a:p>
        </p:txBody>
      </p:sp>
      <p:pic>
        <p:nvPicPr>
          <p:cNvPr id="2070" name="Graphic 2069" descr="Line arrow: Counter-clockwise curve outline">
            <a:extLst>
              <a:ext uri="{FF2B5EF4-FFF2-40B4-BE49-F238E27FC236}">
                <a16:creationId xmlns:a16="http://schemas.microsoft.com/office/drawing/2014/main" id="{CC2531EF-5330-5B8A-7896-A99FD7A758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5269190">
            <a:off x="3321806" y="4965026"/>
            <a:ext cx="1518418" cy="188912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925D8E8-81C3-91BA-A52C-C01C914318E2}"/>
              </a:ext>
            </a:extLst>
          </p:cNvPr>
          <p:cNvGrpSpPr/>
          <p:nvPr/>
        </p:nvGrpSpPr>
        <p:grpSpPr>
          <a:xfrm>
            <a:off x="4910729" y="4342236"/>
            <a:ext cx="4105422" cy="2898303"/>
            <a:chOff x="4838036" y="3641205"/>
            <a:chExt cx="4105422" cy="2898303"/>
          </a:xfrm>
        </p:grpSpPr>
        <p:sp>
          <p:nvSpPr>
            <p:cNvPr id="29" name="Shape 4">
              <a:extLst>
                <a:ext uri="{FF2B5EF4-FFF2-40B4-BE49-F238E27FC236}">
                  <a16:creationId xmlns:a16="http://schemas.microsoft.com/office/drawing/2014/main" id="{9B65AD34-86A1-D2FD-00BC-3014F4004BD3}"/>
                </a:ext>
              </a:extLst>
            </p:cNvPr>
            <p:cNvSpPr/>
            <p:nvPr/>
          </p:nvSpPr>
          <p:spPr>
            <a:xfrm>
              <a:off x="4866608" y="3641205"/>
              <a:ext cx="4039160" cy="1366551"/>
            </a:xfrm>
            <a:prstGeom prst="roundRect">
              <a:avLst>
                <a:gd name="adj" fmla="val 14787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>
                <a:latin typeface="Alexandria" panose="020B0604020202020204" charset="-78"/>
                <a:cs typeface="Alexandria" panose="020B0604020202020204" charset="-78"/>
              </a:endParaRPr>
            </a:p>
          </p:txBody>
        </p:sp>
        <p:sp>
          <p:nvSpPr>
            <p:cNvPr id="34" name="Text 5">
              <a:extLst>
                <a:ext uri="{FF2B5EF4-FFF2-40B4-BE49-F238E27FC236}">
                  <a16:creationId xmlns:a16="http://schemas.microsoft.com/office/drawing/2014/main" id="{C193970E-B01A-1740-9B72-06F078E8D9ED}"/>
                </a:ext>
              </a:extLst>
            </p:cNvPr>
            <p:cNvSpPr/>
            <p:nvPr/>
          </p:nvSpPr>
          <p:spPr>
            <a:xfrm>
              <a:off x="5440401" y="3754724"/>
              <a:ext cx="2141711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00"/>
                </a:lnSpc>
              </a:pPr>
              <a:r>
                <a:rPr lang="en-US" sz="2200" b="1">
                  <a:solidFill>
                    <a:srgbClr val="D7D4CC"/>
                  </a:solidFill>
                  <a:latin typeface="Alexandria" panose="020B0604020202020204" charset="-78"/>
                  <a:ea typeface="Alexandria Bold" pitchFamily="34" charset="-122"/>
                  <a:cs typeface="Alexandria" panose="020B0604020202020204" charset="-78"/>
                </a:rPr>
                <a:t>Textual Features</a:t>
              </a:r>
            </a:p>
          </p:txBody>
        </p:sp>
        <p:sp>
          <p:nvSpPr>
            <p:cNvPr id="35" name="Text 6">
              <a:extLst>
                <a:ext uri="{FF2B5EF4-FFF2-40B4-BE49-F238E27FC236}">
                  <a16:creationId xmlns:a16="http://schemas.microsoft.com/office/drawing/2014/main" id="{6D2A457E-8BF0-C0A9-3E27-051C1157D5E9}"/>
                </a:ext>
              </a:extLst>
            </p:cNvPr>
            <p:cNvSpPr/>
            <p:nvPr/>
          </p:nvSpPr>
          <p:spPr>
            <a:xfrm>
              <a:off x="5104777" y="4131959"/>
              <a:ext cx="3587215" cy="6597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Plot Summaries</a:t>
              </a: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Key Words</a:t>
              </a:r>
            </a:p>
          </p:txBody>
        </p:sp>
        <p:sp>
          <p:nvSpPr>
            <p:cNvPr id="39" name="Shape 4">
              <a:extLst>
                <a:ext uri="{FF2B5EF4-FFF2-40B4-BE49-F238E27FC236}">
                  <a16:creationId xmlns:a16="http://schemas.microsoft.com/office/drawing/2014/main" id="{01981CFE-C3A9-49DF-F80E-D578CCFC75E8}"/>
                </a:ext>
              </a:extLst>
            </p:cNvPr>
            <p:cNvSpPr/>
            <p:nvPr/>
          </p:nvSpPr>
          <p:spPr>
            <a:xfrm>
              <a:off x="4838036" y="5172957"/>
              <a:ext cx="4105422" cy="1366551"/>
            </a:xfrm>
            <a:prstGeom prst="roundRect">
              <a:avLst>
                <a:gd name="adj" fmla="val 14787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>
                <a:latin typeface="Alexandria" panose="020B0604020202020204" charset="-78"/>
                <a:cs typeface="Alexandria" panose="020B0604020202020204" charset="-78"/>
              </a:endParaRPr>
            </a:p>
          </p:txBody>
        </p:sp>
        <p:sp>
          <p:nvSpPr>
            <p:cNvPr id="41" name="Text 5">
              <a:extLst>
                <a:ext uri="{FF2B5EF4-FFF2-40B4-BE49-F238E27FC236}">
                  <a16:creationId xmlns:a16="http://schemas.microsoft.com/office/drawing/2014/main" id="{2CC2769A-2AA9-C8B1-422B-40EF65E0E1EF}"/>
                </a:ext>
              </a:extLst>
            </p:cNvPr>
            <p:cNvSpPr/>
            <p:nvPr/>
          </p:nvSpPr>
          <p:spPr>
            <a:xfrm>
              <a:off x="5465391" y="531187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200" b="1">
                  <a:solidFill>
                    <a:srgbClr val="D7D4CC"/>
                  </a:solidFill>
                  <a:latin typeface="Alexandria" panose="020B0604020202020204" charset="-78"/>
                  <a:ea typeface="Alexandria Bold" pitchFamily="34" charset="-122"/>
                  <a:cs typeface="Alexandria" panose="020B0604020202020204" charset="-78"/>
                </a:rPr>
                <a:t>Categorical Features</a:t>
              </a:r>
              <a:endParaRPr lang="en-US" sz="2200">
                <a:latin typeface="Alexandria" panose="020B0604020202020204" charset="-78"/>
                <a:cs typeface="Alexandria" panose="020B0604020202020204" charset="-78"/>
              </a:endParaRPr>
            </a:p>
          </p:txBody>
        </p:sp>
        <p:sp>
          <p:nvSpPr>
            <p:cNvPr id="42" name="Text 6">
              <a:extLst>
                <a:ext uri="{FF2B5EF4-FFF2-40B4-BE49-F238E27FC236}">
                  <a16:creationId xmlns:a16="http://schemas.microsoft.com/office/drawing/2014/main" id="{910F7712-EFBB-3A72-D42F-96CF0774143C}"/>
                </a:ext>
              </a:extLst>
            </p:cNvPr>
            <p:cNvSpPr/>
            <p:nvPr/>
          </p:nvSpPr>
          <p:spPr>
            <a:xfrm>
              <a:off x="5129767" y="5689111"/>
              <a:ext cx="3538242" cy="6597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Genres</a:t>
              </a: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Production Companies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54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B205-EC3C-514A-1035-54CAECCE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Delay 60">
            <a:extLst>
              <a:ext uri="{FF2B5EF4-FFF2-40B4-BE49-F238E27FC236}">
                <a16:creationId xmlns:a16="http://schemas.microsoft.com/office/drawing/2014/main" id="{8017DA2D-47F0-A033-9D0F-F2FBFD5AF5F6}"/>
              </a:ext>
            </a:extLst>
          </p:cNvPr>
          <p:cNvSpPr/>
          <p:nvPr/>
        </p:nvSpPr>
        <p:spPr>
          <a:xfrm flipH="1">
            <a:off x="6055742" y="0"/>
            <a:ext cx="8574657" cy="8229600"/>
          </a:xfrm>
          <a:prstGeom prst="flowChartDelay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19F3C3B-0B22-7C30-5BE9-C9EA30323E0E}"/>
              </a:ext>
            </a:extLst>
          </p:cNvPr>
          <p:cNvSpPr/>
          <p:nvPr/>
        </p:nvSpPr>
        <p:spPr>
          <a:xfrm>
            <a:off x="758308" y="615028"/>
            <a:ext cx="6556891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Deep Neural Network Modeling Approach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14EAC-6F39-006A-99CB-0FE03A5717B9}"/>
              </a:ext>
            </a:extLst>
          </p:cNvPr>
          <p:cNvSpPr/>
          <p:nvPr/>
        </p:nvSpPr>
        <p:spPr>
          <a:xfrm>
            <a:off x="7017079" y="2570179"/>
            <a:ext cx="2011680" cy="161917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Input Layer</a:t>
            </a:r>
          </a:p>
          <a:p>
            <a:pPr algn="ctr"/>
            <a:r>
              <a:rPr lang="en-US" dirty="0"/>
              <a:t>1829 Features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B9066F-62C1-148F-DB2F-3EC5E8C03365}"/>
              </a:ext>
            </a:extLst>
          </p:cNvPr>
          <p:cNvGrpSpPr/>
          <p:nvPr/>
        </p:nvGrpSpPr>
        <p:grpSpPr>
          <a:xfrm>
            <a:off x="795219" y="2425468"/>
            <a:ext cx="5000244" cy="1872972"/>
            <a:chOff x="758309" y="4999673"/>
            <a:chExt cx="4584953" cy="1872972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017B9C6E-E351-E254-8CBC-135C517CD304}"/>
                </a:ext>
              </a:extLst>
            </p:cNvPr>
            <p:cNvSpPr/>
            <p:nvPr/>
          </p:nvSpPr>
          <p:spPr>
            <a:xfrm>
              <a:off x="758309" y="4999673"/>
              <a:ext cx="487442" cy="487442"/>
            </a:xfrm>
            <a:prstGeom prst="roundRect">
              <a:avLst>
                <a:gd name="adj" fmla="val 66673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2">
              <a:extLst>
                <a:ext uri="{FF2B5EF4-FFF2-40B4-BE49-F238E27FC236}">
                  <a16:creationId xmlns:a16="http://schemas.microsoft.com/office/drawing/2014/main" id="{0DCF948D-AE20-161A-5277-BB9E79970EA9}"/>
                </a:ext>
              </a:extLst>
            </p:cNvPr>
            <p:cNvSpPr/>
            <p:nvPr/>
          </p:nvSpPr>
          <p:spPr>
            <a:xfrm>
              <a:off x="932855" y="5072301"/>
              <a:ext cx="138232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25" name="Text 3">
              <a:extLst>
                <a:ext uri="{FF2B5EF4-FFF2-40B4-BE49-F238E27FC236}">
                  <a16:creationId xmlns:a16="http://schemas.microsoft.com/office/drawing/2014/main" id="{D75B580D-5136-7771-7DF8-81D310C2A2EB}"/>
                </a:ext>
              </a:extLst>
            </p:cNvPr>
            <p:cNvSpPr/>
            <p:nvPr/>
          </p:nvSpPr>
          <p:spPr>
            <a:xfrm>
              <a:off x="1462326" y="49996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220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Deep Learning</a:t>
              </a:r>
              <a:endParaRPr lang="en-US" sz="2200" dirty="0"/>
            </a:p>
          </p:txBody>
        </p:sp>
        <p:sp>
          <p:nvSpPr>
            <p:cNvPr id="26" name="Text 4">
              <a:extLst>
                <a:ext uri="{FF2B5EF4-FFF2-40B4-BE49-F238E27FC236}">
                  <a16:creationId xmlns:a16="http://schemas.microsoft.com/office/drawing/2014/main" id="{7ED79579-0DD6-0697-D711-3F3F21462E90}"/>
                </a:ext>
              </a:extLst>
            </p:cNvPr>
            <p:cNvSpPr/>
            <p:nvPr/>
          </p:nvSpPr>
          <p:spPr>
            <a:xfrm>
              <a:off x="1462326" y="5485805"/>
              <a:ext cx="3880936" cy="1386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D7D4CC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We employed a deep neural network architecture to capture complex relationships within the movie data</a:t>
              </a:r>
              <a:endParaRPr lang="en-US" sz="17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1C68CC-7C1C-6AAE-BA85-37FA062F5318}"/>
              </a:ext>
            </a:extLst>
          </p:cNvPr>
          <p:cNvGrpSpPr/>
          <p:nvPr/>
        </p:nvGrpSpPr>
        <p:grpSpPr>
          <a:xfrm>
            <a:off x="738205" y="4226335"/>
            <a:ext cx="5000243" cy="1800296"/>
            <a:chOff x="5201722" y="4999673"/>
            <a:chExt cx="4584952" cy="2219682"/>
          </a:xfrm>
        </p:grpSpPr>
        <p:sp>
          <p:nvSpPr>
            <p:cNvPr id="27" name="Shape 5">
              <a:extLst>
                <a:ext uri="{FF2B5EF4-FFF2-40B4-BE49-F238E27FC236}">
                  <a16:creationId xmlns:a16="http://schemas.microsoft.com/office/drawing/2014/main" id="{3BEA0A84-7F31-2E05-20EF-CF0DB7D93C81}"/>
                </a:ext>
              </a:extLst>
            </p:cNvPr>
            <p:cNvSpPr/>
            <p:nvPr/>
          </p:nvSpPr>
          <p:spPr>
            <a:xfrm>
              <a:off x="5201722" y="4999673"/>
              <a:ext cx="487442" cy="487442"/>
            </a:xfrm>
            <a:prstGeom prst="roundRect">
              <a:avLst>
                <a:gd name="adj" fmla="val 66673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6">
              <a:extLst>
                <a:ext uri="{FF2B5EF4-FFF2-40B4-BE49-F238E27FC236}">
                  <a16:creationId xmlns:a16="http://schemas.microsoft.com/office/drawing/2014/main" id="{A90809CF-3978-5D9B-9550-0C99F3D6C124}"/>
                </a:ext>
              </a:extLst>
            </p:cNvPr>
            <p:cNvSpPr/>
            <p:nvPr/>
          </p:nvSpPr>
          <p:spPr>
            <a:xfrm>
              <a:off x="5341977" y="5072301"/>
              <a:ext cx="206931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29" name="Text 7">
              <a:extLst>
                <a:ext uri="{FF2B5EF4-FFF2-40B4-BE49-F238E27FC236}">
                  <a16:creationId xmlns:a16="http://schemas.microsoft.com/office/drawing/2014/main" id="{AD2F84D2-8B2C-32BC-DAE5-3D98A66CCB66}"/>
                </a:ext>
              </a:extLst>
            </p:cNvPr>
            <p:cNvSpPr/>
            <p:nvPr/>
          </p:nvSpPr>
          <p:spPr>
            <a:xfrm>
              <a:off x="5905738" y="49996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220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Regularization</a:t>
              </a:r>
              <a:endParaRPr lang="en-US" sz="2200" dirty="0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DCFF330C-755D-46E8-6321-4CC31C2C860D}"/>
                </a:ext>
              </a:extLst>
            </p:cNvPr>
            <p:cNvSpPr/>
            <p:nvPr/>
          </p:nvSpPr>
          <p:spPr>
            <a:xfrm>
              <a:off x="5905738" y="5485805"/>
              <a:ext cx="3880936" cy="17335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D7D4CC"/>
                  </a:solidFill>
                  <a:latin typeface="Alexandria" pitchFamily="34" charset="0"/>
                  <a:ea typeface="Alexandria" pitchFamily="34" charset="-122"/>
                  <a:cs typeface="Alexandria" pitchFamily="34" charset="-120"/>
                </a:rPr>
                <a:t>Dropout and batch normalization techniques were implemented to prevent overfitting and enhance model generalization</a:t>
              </a:r>
              <a:endParaRPr lang="en-US" sz="17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3C72E40-9DD6-F554-760B-F0509A1B0022}"/>
              </a:ext>
            </a:extLst>
          </p:cNvPr>
          <p:cNvSpPr/>
          <p:nvPr/>
        </p:nvSpPr>
        <p:spPr>
          <a:xfrm>
            <a:off x="9900311" y="2570179"/>
            <a:ext cx="2011680" cy="1619176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Layer 1</a:t>
            </a:r>
          </a:p>
          <a:p>
            <a:pPr algn="ctr"/>
            <a:r>
              <a:rPr lang="en-US" dirty="0"/>
              <a:t>256 Neurons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+ </a:t>
            </a:r>
            <a:r>
              <a:rPr lang="en-US" dirty="0" err="1"/>
              <a:t>BatchNorm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1F76A-2779-57B6-C119-2E8EDFAA9C51}"/>
              </a:ext>
            </a:extLst>
          </p:cNvPr>
          <p:cNvSpPr/>
          <p:nvPr/>
        </p:nvSpPr>
        <p:spPr>
          <a:xfrm>
            <a:off x="12166150" y="3672419"/>
            <a:ext cx="2011680" cy="1619176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Layer 2</a:t>
            </a:r>
          </a:p>
          <a:p>
            <a:pPr algn="ctr"/>
            <a:r>
              <a:rPr lang="en-IN" dirty="0"/>
              <a:t>128</a:t>
            </a:r>
            <a:r>
              <a:rPr lang="en-US" dirty="0"/>
              <a:t> Neurons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+ Dropout (0.6)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56A363-6596-71DA-B5D6-ACD9E2993D69}"/>
              </a:ext>
            </a:extLst>
          </p:cNvPr>
          <p:cNvSpPr/>
          <p:nvPr/>
        </p:nvSpPr>
        <p:spPr>
          <a:xfrm>
            <a:off x="9937535" y="4974199"/>
            <a:ext cx="2011680" cy="1619176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Layer 3</a:t>
            </a:r>
          </a:p>
          <a:p>
            <a:pPr algn="ctr"/>
            <a:r>
              <a:rPr lang="en-US" dirty="0"/>
              <a:t>64 Neurons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+ Dropout (0.6)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5385ED-111F-C04E-FEA3-263081F1E54C}"/>
              </a:ext>
            </a:extLst>
          </p:cNvPr>
          <p:cNvSpPr/>
          <p:nvPr/>
        </p:nvSpPr>
        <p:spPr>
          <a:xfrm>
            <a:off x="7054303" y="4974199"/>
            <a:ext cx="2011680" cy="1619176"/>
          </a:xfrm>
          <a:prstGeom prst="rect">
            <a:avLst/>
          </a:prstGeom>
          <a:solidFill>
            <a:srgbClr val="F6C7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 Output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IMDb Rating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D70410-6F91-1976-0DF4-F4A9A6BCE1EB}"/>
              </a:ext>
            </a:extLst>
          </p:cNvPr>
          <p:cNvCxnSpPr>
            <a:stCxn id="16" idx="3"/>
            <a:endCxn id="37" idx="1"/>
          </p:cNvCxnSpPr>
          <p:nvPr/>
        </p:nvCxnSpPr>
        <p:spPr>
          <a:xfrm>
            <a:off x="9028759" y="3379767"/>
            <a:ext cx="87155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A801C4-2CB0-F013-8214-F53F5ABAF5A5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>
            <a:off x="11911991" y="3379767"/>
            <a:ext cx="1259999" cy="29265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C89C50-55B7-F900-DF33-04AE417FEB5B}"/>
              </a:ext>
            </a:extLst>
          </p:cNvPr>
          <p:cNvCxnSpPr>
            <a:cxnSpLocks/>
            <a:stCxn id="38" idx="2"/>
            <a:endCxn id="39" idx="3"/>
          </p:cNvCxnSpPr>
          <p:nvPr/>
        </p:nvCxnSpPr>
        <p:spPr>
          <a:xfrm flipH="1">
            <a:off x="11949215" y="5291595"/>
            <a:ext cx="1222775" cy="49219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F18FF-3297-464C-4102-8E747B528DC9}"/>
              </a:ext>
            </a:extLst>
          </p:cNvPr>
          <p:cNvCxnSpPr>
            <a:cxnSpLocks/>
            <a:stCxn id="39" idx="1"/>
            <a:endCxn id="41" idx="3"/>
          </p:cNvCxnSpPr>
          <p:nvPr/>
        </p:nvCxnSpPr>
        <p:spPr>
          <a:xfrm flipH="1">
            <a:off x="9065983" y="5783787"/>
            <a:ext cx="87155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CED7746-C5DF-EA74-5A6D-F25C3DB46B4E}"/>
              </a:ext>
            </a:extLst>
          </p:cNvPr>
          <p:cNvSpPr/>
          <p:nvPr/>
        </p:nvSpPr>
        <p:spPr>
          <a:xfrm>
            <a:off x="9375669" y="1949162"/>
            <a:ext cx="5012874" cy="4965243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B23CD4-8E53-5A88-92DD-3B13741867C1}"/>
              </a:ext>
            </a:extLst>
          </p:cNvPr>
          <p:cNvSpPr txBox="1"/>
          <p:nvPr/>
        </p:nvSpPr>
        <p:spPr>
          <a:xfrm>
            <a:off x="10757366" y="2055381"/>
            <a:ext cx="2118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Hidden Layers</a:t>
            </a:r>
            <a:endParaRPr 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A80F68-3F23-6A51-55B9-77FAA1F4850D}"/>
              </a:ext>
            </a:extLst>
          </p:cNvPr>
          <p:cNvSpPr txBox="1"/>
          <p:nvPr/>
        </p:nvSpPr>
        <p:spPr>
          <a:xfrm>
            <a:off x="9282023" y="1287897"/>
            <a:ext cx="4876219" cy="431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Model Architecture</a:t>
            </a:r>
            <a:endParaRPr lang="en-US" sz="22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94F297-05DD-C624-6B8E-89DD1CA4D0A1}"/>
              </a:ext>
            </a:extLst>
          </p:cNvPr>
          <p:cNvGrpSpPr/>
          <p:nvPr/>
        </p:nvGrpSpPr>
        <p:grpSpPr>
          <a:xfrm>
            <a:off x="763391" y="6201980"/>
            <a:ext cx="5119305" cy="2219682"/>
            <a:chOff x="5201722" y="4999673"/>
            <a:chExt cx="4694126" cy="2219682"/>
          </a:xfrm>
        </p:grpSpPr>
        <p:sp>
          <p:nvSpPr>
            <p:cNvPr id="70" name="Shape 5">
              <a:extLst>
                <a:ext uri="{FF2B5EF4-FFF2-40B4-BE49-F238E27FC236}">
                  <a16:creationId xmlns:a16="http://schemas.microsoft.com/office/drawing/2014/main" id="{41692C6B-284C-1E3B-1316-8D95CF96F37B}"/>
                </a:ext>
              </a:extLst>
            </p:cNvPr>
            <p:cNvSpPr/>
            <p:nvPr/>
          </p:nvSpPr>
          <p:spPr>
            <a:xfrm>
              <a:off x="5201722" y="4999673"/>
              <a:ext cx="487442" cy="487442"/>
            </a:xfrm>
            <a:prstGeom prst="roundRect">
              <a:avLst>
                <a:gd name="adj" fmla="val 66673"/>
              </a:avLst>
            </a:prstGeom>
            <a:solidFill>
              <a:srgbClr val="4646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 6">
              <a:extLst>
                <a:ext uri="{FF2B5EF4-FFF2-40B4-BE49-F238E27FC236}">
                  <a16:creationId xmlns:a16="http://schemas.microsoft.com/office/drawing/2014/main" id="{004BDA06-9F26-FB5F-2A9F-0D16F572F8A5}"/>
                </a:ext>
              </a:extLst>
            </p:cNvPr>
            <p:cNvSpPr/>
            <p:nvPr/>
          </p:nvSpPr>
          <p:spPr>
            <a:xfrm>
              <a:off x="5341977" y="5072301"/>
              <a:ext cx="206931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</a:rPr>
                <a:t>3</a:t>
              </a:r>
              <a:endParaRPr lang="en-US" sz="2650" dirty="0"/>
            </a:p>
          </p:txBody>
        </p:sp>
        <p:sp>
          <p:nvSpPr>
            <p:cNvPr id="72" name="Text 7">
              <a:extLst>
                <a:ext uri="{FF2B5EF4-FFF2-40B4-BE49-F238E27FC236}">
                  <a16:creationId xmlns:a16="http://schemas.microsoft.com/office/drawing/2014/main" id="{8405CA3D-AFD2-26B8-C32B-F16470C76BF1}"/>
                </a:ext>
              </a:extLst>
            </p:cNvPr>
            <p:cNvSpPr/>
            <p:nvPr/>
          </p:nvSpPr>
          <p:spPr>
            <a:xfrm>
              <a:off x="5905738" y="49996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2200" b="1" dirty="0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Performance Evaluation</a:t>
              </a:r>
              <a:endParaRPr lang="en-US" sz="2200" dirty="0"/>
            </a:p>
          </p:txBody>
        </p:sp>
        <p:sp>
          <p:nvSpPr>
            <p:cNvPr id="73" name="Text 8">
              <a:extLst>
                <a:ext uri="{FF2B5EF4-FFF2-40B4-BE49-F238E27FC236}">
                  <a16:creationId xmlns:a16="http://schemas.microsoft.com/office/drawing/2014/main" id="{05942556-B2AD-5924-BE8A-D177D80F3CA1}"/>
                </a:ext>
              </a:extLst>
            </p:cNvPr>
            <p:cNvSpPr/>
            <p:nvPr/>
          </p:nvSpPr>
          <p:spPr>
            <a:xfrm>
              <a:off x="5905738" y="5485805"/>
              <a:ext cx="3990110" cy="17335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D7D4CC"/>
                  </a:solidFill>
                  <a:latin typeface="Alexandria" pitchFamily="34" charset="0"/>
                  <a:cs typeface="Alexandria" pitchFamily="34" charset="-120"/>
                </a:rPr>
                <a:t>Validation sample used to enhance model performance. Evaluation metrics MSE and MER to ensure accuracy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100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763E-59E4-42D9-FA3D-311F994F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8404E7C-D46F-0BE7-500D-F56AA58F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54669" cy="8229600"/>
          </a:xfrm>
          <a:prstGeom prst="rect">
            <a:avLst/>
          </a:prstGeom>
          <a:ln>
            <a:noFill/>
          </a:ln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FE799E7-CCC9-22C7-6AA9-40486902920B}"/>
              </a:ext>
            </a:extLst>
          </p:cNvPr>
          <p:cNvSpPr/>
          <p:nvPr/>
        </p:nvSpPr>
        <p:spPr>
          <a:xfrm>
            <a:off x="6791832" y="1610705"/>
            <a:ext cx="6468784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Evaluation Metrics and Model Performance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480B6C5-D2D3-3125-40B2-0DC03D0E0534}"/>
              </a:ext>
            </a:extLst>
          </p:cNvPr>
          <p:cNvSpPr/>
          <p:nvPr/>
        </p:nvSpPr>
        <p:spPr>
          <a:xfrm>
            <a:off x="6391663" y="3884144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1</a:t>
            </a:r>
            <a:endParaRPr lang="en-US" sz="56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6637598-BC09-BFDC-85F4-2B718531B1E0}"/>
              </a:ext>
            </a:extLst>
          </p:cNvPr>
          <p:cNvSpPr/>
          <p:nvPr/>
        </p:nvSpPr>
        <p:spPr>
          <a:xfrm>
            <a:off x="6791832" y="48697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MSE</a:t>
            </a:r>
            <a:endParaRPr lang="en-US" sz="22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2A6F931-B010-9B4E-AFF5-EC63385F9569}"/>
              </a:ext>
            </a:extLst>
          </p:cNvPr>
          <p:cNvSpPr/>
          <p:nvPr/>
        </p:nvSpPr>
        <p:spPr>
          <a:xfrm>
            <a:off x="6391663" y="5355876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deep learning model outperformed linear regression by achieving a lower MSE, indicating better overall prediction accuracy.</a:t>
            </a:r>
            <a:endParaRPr lang="en-US" sz="170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B9E7A7A-F2D1-1183-E8BA-5885888ECE73}"/>
              </a:ext>
            </a:extLst>
          </p:cNvPr>
          <p:cNvSpPr/>
          <p:nvPr/>
        </p:nvSpPr>
        <p:spPr>
          <a:xfrm>
            <a:off x="10367755" y="388414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2</a:t>
            </a:r>
            <a:endParaRPr lang="en-US" sz="56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E91D86C-4CD0-7FE9-FB1A-194DB595E50A}"/>
              </a:ext>
            </a:extLst>
          </p:cNvPr>
          <p:cNvSpPr/>
          <p:nvPr/>
        </p:nvSpPr>
        <p:spPr>
          <a:xfrm>
            <a:off x="10768043" y="48697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err="1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MedER</a:t>
            </a:r>
            <a:endParaRPr lang="en-US" sz="220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4376748-6BC0-8882-BEF8-BD19FBC879D3}"/>
              </a:ext>
            </a:extLst>
          </p:cNvPr>
          <p:cNvSpPr/>
          <p:nvPr/>
        </p:nvSpPr>
        <p:spPr>
          <a:xfrm>
            <a:off x="10367755" y="5355876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deep learning model also exhibited a lower </a:t>
            </a:r>
            <a:r>
              <a:rPr lang="en-US" sz="1700" err="1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MedER</a:t>
            </a:r>
            <a:r>
              <a:rPr lang="en-US" sz="170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highlighting its ability to provide more accurate predictions for a greater number of movies.</a:t>
            </a:r>
            <a:endParaRPr lang="en-US" sz="17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585E4-6968-952F-D6CB-2380E56C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458" y="7553231"/>
            <a:ext cx="2238687" cy="676369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9993265-907F-12D7-26E5-546346693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935714"/>
              </p:ext>
            </p:extLst>
          </p:nvPr>
        </p:nvGraphicFramePr>
        <p:xfrm>
          <a:off x="39255" y="1"/>
          <a:ext cx="5804642" cy="822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Moon 11">
            <a:extLst>
              <a:ext uri="{FF2B5EF4-FFF2-40B4-BE49-F238E27FC236}">
                <a16:creationId xmlns:a16="http://schemas.microsoft.com/office/drawing/2014/main" id="{BFCEA004-E40D-D3B0-9E9A-CA1D569F8E20}"/>
              </a:ext>
            </a:extLst>
          </p:cNvPr>
          <p:cNvSpPr/>
          <p:nvPr/>
        </p:nvSpPr>
        <p:spPr>
          <a:xfrm rot="10800000" flipH="1">
            <a:off x="4941569" y="-773418"/>
            <a:ext cx="1504870" cy="9776436"/>
          </a:xfrm>
          <a:prstGeom prst="moon">
            <a:avLst>
              <a:gd name="adj" fmla="val 74547"/>
            </a:avLst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72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C3C9C-3612-C871-C82D-9AD827693266}"/>
              </a:ext>
            </a:extLst>
          </p:cNvPr>
          <p:cNvSpPr txBox="1"/>
          <p:nvPr/>
        </p:nvSpPr>
        <p:spPr>
          <a:xfrm>
            <a:off x="1992506" y="6920149"/>
            <a:ext cx="47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415328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3038-0136-39B9-B565-26BA8A619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vie time flat concept background." hidden="1">
            <a:extLst>
              <a:ext uri="{FF2B5EF4-FFF2-40B4-BE49-F238E27FC236}">
                <a16:creationId xmlns:a16="http://schemas.microsoft.com/office/drawing/2014/main" id="{C5290B73-F8C4-4BF5-46FC-5F876956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84" y="2710037"/>
            <a:ext cx="5865397" cy="39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EB10D25-AA74-088E-2244-B27B63E4663A}"/>
              </a:ext>
            </a:extLst>
          </p:cNvPr>
          <p:cNvSpPr/>
          <p:nvPr/>
        </p:nvSpPr>
        <p:spPr>
          <a:xfrm>
            <a:off x="792735" y="944641"/>
            <a:ext cx="3606165" cy="450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Why this matters?</a:t>
            </a:r>
            <a:endParaRPr lang="en-US" sz="4450" dirty="0"/>
          </a:p>
        </p:txBody>
      </p:sp>
      <p:pic>
        <p:nvPicPr>
          <p:cNvPr id="5" name="Image 0" descr="preencoded.png" hidden="1">
            <a:extLst>
              <a:ext uri="{FF2B5EF4-FFF2-40B4-BE49-F238E27FC236}">
                <a16:creationId xmlns:a16="http://schemas.microsoft.com/office/drawing/2014/main" id="{11309A7D-8CAF-03D1-28ED-9101B306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1" y="2703278"/>
            <a:ext cx="7027397" cy="3952912"/>
          </a:xfrm>
          <a:prstGeom prst="rect">
            <a:avLst/>
          </a:prstGeom>
        </p:spPr>
      </p:pic>
      <p:sp>
        <p:nvSpPr>
          <p:cNvPr id="7" name="Text 3" hidden="1">
            <a:extLst>
              <a:ext uri="{FF2B5EF4-FFF2-40B4-BE49-F238E27FC236}">
                <a16:creationId xmlns:a16="http://schemas.microsoft.com/office/drawing/2014/main" id="{69590A59-2BAB-0FFA-EAAA-0335F7CE6FBE}"/>
              </a:ext>
            </a:extLst>
          </p:cNvPr>
          <p:cNvSpPr/>
          <p:nvPr/>
        </p:nvSpPr>
        <p:spPr>
          <a:xfrm>
            <a:off x="4737052" y="2079554"/>
            <a:ext cx="4016288" cy="43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Increasing Market Opportunity</a:t>
            </a:r>
            <a:endParaRPr lang="en-US" sz="2000" dirty="0"/>
          </a:p>
        </p:txBody>
      </p:sp>
      <p:sp>
        <p:nvSpPr>
          <p:cNvPr id="9" name="Text 3" hidden="1">
            <a:extLst>
              <a:ext uri="{FF2B5EF4-FFF2-40B4-BE49-F238E27FC236}">
                <a16:creationId xmlns:a16="http://schemas.microsoft.com/office/drawing/2014/main" id="{3408F2B9-866D-52B7-F800-19EFC5BB43C0}"/>
              </a:ext>
            </a:extLst>
          </p:cNvPr>
          <p:cNvSpPr/>
          <p:nvPr/>
        </p:nvSpPr>
        <p:spPr>
          <a:xfrm>
            <a:off x="9321205" y="2299425"/>
            <a:ext cx="3651171" cy="43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Increasing Projects</a:t>
            </a:r>
            <a:endParaRPr lang="en-US" sz="2000" dirty="0"/>
          </a:p>
        </p:txBody>
      </p:sp>
      <p:sp>
        <p:nvSpPr>
          <p:cNvPr id="13" name="Text 1" hidden="1">
            <a:extLst>
              <a:ext uri="{FF2B5EF4-FFF2-40B4-BE49-F238E27FC236}">
                <a16:creationId xmlns:a16="http://schemas.microsoft.com/office/drawing/2014/main" id="{B3913489-139D-26E3-7B67-D7CB93CD0FB8}"/>
              </a:ext>
            </a:extLst>
          </p:cNvPr>
          <p:cNvSpPr/>
          <p:nvPr/>
        </p:nvSpPr>
        <p:spPr>
          <a:xfrm>
            <a:off x="8605882" y="702143"/>
            <a:ext cx="288488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2022 5393 </a:t>
            </a:r>
            <a:endParaRPr lang="en-US" sz="2250" dirty="0"/>
          </a:p>
        </p:txBody>
      </p:sp>
      <p:sp>
        <p:nvSpPr>
          <p:cNvPr id="14" name="Text 3" hidden="1">
            <a:extLst>
              <a:ext uri="{FF2B5EF4-FFF2-40B4-BE49-F238E27FC236}">
                <a16:creationId xmlns:a16="http://schemas.microsoft.com/office/drawing/2014/main" id="{C08206B0-21CF-CA58-C46B-22607AA0EB5C}"/>
              </a:ext>
            </a:extLst>
          </p:cNvPr>
          <p:cNvSpPr/>
          <p:nvPr/>
        </p:nvSpPr>
        <p:spPr>
          <a:xfrm>
            <a:off x="8605882" y="1555702"/>
            <a:ext cx="288488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2023 6120</a:t>
            </a:r>
            <a:endParaRPr lang="en-US" sz="2250" dirty="0"/>
          </a:p>
        </p:txBody>
      </p:sp>
      <p:sp>
        <p:nvSpPr>
          <p:cNvPr id="15" name="Text 5" hidden="1">
            <a:extLst>
              <a:ext uri="{FF2B5EF4-FFF2-40B4-BE49-F238E27FC236}">
                <a16:creationId xmlns:a16="http://schemas.microsoft.com/office/drawing/2014/main" id="{B3B5E2EA-03B2-0F43-0087-BBB29BB37207}"/>
              </a:ext>
            </a:extLst>
          </p:cNvPr>
          <p:cNvSpPr/>
          <p:nvPr/>
        </p:nvSpPr>
        <p:spPr>
          <a:xfrm>
            <a:off x="8605882" y="2409261"/>
            <a:ext cx="288488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2024 6000 </a:t>
            </a:r>
            <a:endParaRPr lang="en-US" sz="225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9B10E0A2-976E-652A-82C1-A2809A47BA65}"/>
              </a:ext>
            </a:extLst>
          </p:cNvPr>
          <p:cNvSpPr/>
          <p:nvPr/>
        </p:nvSpPr>
        <p:spPr>
          <a:xfrm>
            <a:off x="8753340" y="2942764"/>
            <a:ext cx="5397477" cy="2537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AutoShape 2" descr="Motion Picture Industry Market Size &amp; Growth Report, 2032">
            <a:extLst>
              <a:ext uri="{FF2B5EF4-FFF2-40B4-BE49-F238E27FC236}">
                <a16:creationId xmlns:a16="http://schemas.microsoft.com/office/drawing/2014/main" id="{27FE364C-E184-4329-E8A0-AB5D67A173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 descr="A graph showing the growth of a market&#10;&#10;Description automatically generated">
            <a:extLst>
              <a:ext uri="{FF2B5EF4-FFF2-40B4-BE49-F238E27FC236}">
                <a16:creationId xmlns:a16="http://schemas.microsoft.com/office/drawing/2014/main" id="{7FEB62A3-A809-714E-4EA9-3C86A3A0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83" y="3604098"/>
            <a:ext cx="5808443" cy="3267250"/>
          </a:xfrm>
          <a:prstGeom prst="rect">
            <a:avLst/>
          </a:prstGeom>
        </p:spPr>
      </p:pic>
      <p:sp>
        <p:nvSpPr>
          <p:cNvPr id="37" name="Rectangle 1">
            <a:extLst>
              <a:ext uri="{FF2B5EF4-FFF2-40B4-BE49-F238E27FC236}">
                <a16:creationId xmlns:a16="http://schemas.microsoft.com/office/drawing/2014/main" id="{90CF2F4F-7735-5755-52C3-940DFCB6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86276"/>
            <a:ext cx="9809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rial" panose="020B0604020202020204" pitchFamily="34" charset="0"/>
              </a:rPr>
              <a:t>Source: Market Data Forecast,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rial" panose="020B0604020202020204" pitchFamily="34" charset="0"/>
                <a:hlinkClick r:id="rId6"/>
              </a:rPr>
              <a:t>https://www.marketdataforecast.com/market-reports/motion-picture-industry-market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D7D4C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rial" panose="020B0604020202020204" pitchFamily="34" charset="0"/>
                <a:hlinkClick r:id="rId7"/>
              </a:rPr>
              <a:t>https://www.screenplaysubmit.com/how-many-screenplays-are-written-and-sold-each-year/?utm_source=chatgpt.com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D7D4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Picture 34" descr="A graph showing the growth of a market&#10;&#10;Description automatically generated">
            <a:extLst>
              <a:ext uri="{FF2B5EF4-FFF2-40B4-BE49-F238E27FC236}">
                <a16:creationId xmlns:a16="http://schemas.microsoft.com/office/drawing/2014/main" id="{2C62D010-4A35-9218-6BB5-9C890989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6" y="3451782"/>
            <a:ext cx="5808443" cy="3267250"/>
          </a:xfrm>
          <a:prstGeom prst="rect">
            <a:avLst/>
          </a:prstGeom>
        </p:spPr>
      </p:pic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27B9F38-C886-7082-A531-32B0CA26A7AB}"/>
              </a:ext>
            </a:extLst>
          </p:cNvPr>
          <p:cNvCxnSpPr>
            <a:cxnSpLocks/>
          </p:cNvCxnSpPr>
          <p:nvPr/>
        </p:nvCxnSpPr>
        <p:spPr>
          <a:xfrm flipV="1">
            <a:off x="6623719" y="2663356"/>
            <a:ext cx="1325068" cy="2054333"/>
          </a:xfrm>
          <a:prstGeom prst="curvedConnector3">
            <a:avLst>
              <a:gd name="adj1" fmla="val 609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E9AA2C-9B46-5700-4522-82C9FB186E97}"/>
              </a:ext>
            </a:extLst>
          </p:cNvPr>
          <p:cNvSpPr txBox="1"/>
          <p:nvPr/>
        </p:nvSpPr>
        <p:spPr>
          <a:xfrm>
            <a:off x="792735" y="1764196"/>
            <a:ext cx="6122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Increasing Market and Projects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4EE25E-43A2-D867-3BE5-D7AEA7F2B57B}"/>
              </a:ext>
            </a:extLst>
          </p:cNvPr>
          <p:cNvSpPr txBox="1"/>
          <p:nvPr/>
        </p:nvSpPr>
        <p:spPr>
          <a:xfrm>
            <a:off x="792735" y="2321110"/>
            <a:ext cx="5022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Quick and Effective Project Evaluation is Key to Success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E42507-FA80-BD44-B328-FC16ED6B1689}"/>
              </a:ext>
            </a:extLst>
          </p:cNvPr>
          <p:cNvSpPr txBox="1"/>
          <p:nvPr/>
        </p:nvSpPr>
        <p:spPr>
          <a:xfrm>
            <a:off x="9012899" y="2058213"/>
            <a:ext cx="51716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~11,000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movies released globally in 2023</a:t>
            </a:r>
          </a:p>
          <a:p>
            <a:r>
              <a:rPr lang="en-US" altLang="en-US" dirty="0">
                <a:solidFill>
                  <a:srgbClr val="D7D4CC"/>
                </a:solidFill>
                <a:latin typeface="Alexandria" panose="020B0604020202020204" charset="-78"/>
                <a:cs typeface="Alexandria" panose="020B0604020202020204" charset="-78"/>
              </a:rPr>
              <a:t>significant 12%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 increase from 2022</a:t>
            </a:r>
            <a:endParaRPr lang="en-US" sz="24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64CDF-4D77-392A-4883-2E42B8140209}"/>
              </a:ext>
            </a:extLst>
          </p:cNvPr>
          <p:cNvSpPr txBox="1"/>
          <p:nvPr/>
        </p:nvSpPr>
        <p:spPr>
          <a:xfrm>
            <a:off x="8591937" y="4991242"/>
            <a:ext cx="5231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~50,000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screenplays registered in the US alone annually</a:t>
            </a:r>
            <a:endParaRPr lang="en-US" sz="24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pic>
        <p:nvPicPr>
          <p:cNvPr id="4100" name="Picture 4" descr="The Next Generation of Streaming - MediaTech Institute">
            <a:extLst>
              <a:ext uri="{FF2B5EF4-FFF2-40B4-BE49-F238E27FC236}">
                <a16:creationId xmlns:a16="http://schemas.microsoft.com/office/drawing/2014/main" id="{84D807F9-6C6B-E573-D164-D3B41BF6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633" y="2951585"/>
            <a:ext cx="2746103" cy="16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5D772C7-ABF0-F5DD-6B96-C228E289DD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63" r="3156" b="30853"/>
          <a:stretch/>
        </p:blipFill>
        <p:spPr>
          <a:xfrm>
            <a:off x="8653670" y="5845156"/>
            <a:ext cx="3289937" cy="1309648"/>
          </a:xfrm>
          <a:prstGeom prst="rect">
            <a:avLst/>
          </a:prstGeom>
        </p:spPr>
      </p:pic>
      <p:pic>
        <p:nvPicPr>
          <p:cNvPr id="58" name="Graphic 57" descr="Exponential Graph with solid fill">
            <a:extLst>
              <a:ext uri="{FF2B5EF4-FFF2-40B4-BE49-F238E27FC236}">
                <a16:creationId xmlns:a16="http://schemas.microsoft.com/office/drawing/2014/main" id="{46E62D36-5BB6-5FBA-3831-FEC95CC38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8500" y="1824878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8144287-B9A9-9854-B462-6AC5F95DFCA2}"/>
              </a:ext>
            </a:extLst>
          </p:cNvPr>
          <p:cNvSpPr txBox="1"/>
          <p:nvPr/>
        </p:nvSpPr>
        <p:spPr>
          <a:xfrm>
            <a:off x="9012901" y="3297838"/>
            <a:ext cx="1944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30% more projects taken annually </a:t>
            </a:r>
            <a:endParaRPr lang="en-US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E8BD06-F493-AA8C-6F56-D42160B8AFA3}"/>
              </a:ext>
            </a:extLst>
          </p:cNvPr>
          <p:cNvSpPr txBox="1"/>
          <p:nvPr/>
        </p:nvSpPr>
        <p:spPr>
          <a:xfrm>
            <a:off x="11972031" y="6038315"/>
            <a:ext cx="1689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lexandria" panose="020B0604020202020204" charset="-78"/>
                <a:cs typeface="Alexandria" panose="020B0604020202020204" charset="-78"/>
              </a:rPr>
              <a:t>Expected to increase further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88F0B-DC42-83E7-8431-8A9A7A48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">
            <a:extLst>
              <a:ext uri="{FF2B5EF4-FFF2-40B4-BE49-F238E27FC236}">
                <a16:creationId xmlns:a16="http://schemas.microsoft.com/office/drawing/2014/main" id="{0802DC0E-BE48-9472-34AD-BAF4F3B4641E}"/>
              </a:ext>
            </a:extLst>
          </p:cNvPr>
          <p:cNvSpPr/>
          <p:nvPr/>
        </p:nvSpPr>
        <p:spPr>
          <a:xfrm>
            <a:off x="646956" y="2575489"/>
            <a:ext cx="6383707" cy="2140677"/>
          </a:xfrm>
          <a:prstGeom prst="roundRect">
            <a:avLst>
              <a:gd name="adj" fmla="val 2015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E4BD809-1B83-E21B-F4ED-7042B3C56145}"/>
              </a:ext>
            </a:extLst>
          </p:cNvPr>
          <p:cNvSpPr/>
          <p:nvPr/>
        </p:nvSpPr>
        <p:spPr>
          <a:xfrm>
            <a:off x="758309" y="676250"/>
            <a:ext cx="72068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What we can offer</a:t>
            </a:r>
            <a:endParaRPr lang="en-US" sz="445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6CA966E-46D0-F83F-99A6-55B9CF950C54}"/>
              </a:ext>
            </a:extLst>
          </p:cNvPr>
          <p:cNvSpPr/>
          <p:nvPr/>
        </p:nvSpPr>
        <p:spPr>
          <a:xfrm>
            <a:off x="2716187" y="2035589"/>
            <a:ext cx="2635088" cy="360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FFE14D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Productivity Boost</a:t>
            </a:r>
            <a:endParaRPr lang="en-US" sz="220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DF8D5A7-51D5-6054-994F-B0C9075EC63D}"/>
              </a:ext>
            </a:extLst>
          </p:cNvPr>
          <p:cNvSpPr/>
          <p:nvPr/>
        </p:nvSpPr>
        <p:spPr>
          <a:xfrm>
            <a:off x="10236522" y="2058315"/>
            <a:ext cx="2389103" cy="314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>
                <a:solidFill>
                  <a:srgbClr val="FFE14D"/>
                </a:solidFill>
                <a:latin typeface="Alexandria" panose="020B0604020202020204" charset="-78"/>
                <a:ea typeface="Alexandria Bold" pitchFamily="34" charset="-122"/>
                <a:cs typeface="Alexandria" panose="020B0604020202020204" charset="-78"/>
              </a:rPr>
              <a:t>Revenue Growth </a:t>
            </a:r>
            <a:endParaRPr lang="en-US" sz="220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4B187-C8A6-3E3E-76BC-B51BA2E34E9F}"/>
              </a:ext>
            </a:extLst>
          </p:cNvPr>
          <p:cNvSpPr txBox="1"/>
          <p:nvPr/>
        </p:nvSpPr>
        <p:spPr>
          <a:xfrm>
            <a:off x="1017552" y="2631897"/>
            <a:ext cx="56283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Current Issue:</a:t>
            </a:r>
          </a:p>
          <a:p>
            <a:endParaRPr lang="en-US" b="1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endParaRPr lang="en-US" b="1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endParaRPr lang="en-US" b="1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endParaRPr lang="en-US" b="1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71DBE5-8823-FE6C-997B-09312D0DA26A}"/>
              </a:ext>
            </a:extLst>
          </p:cNvPr>
          <p:cNvGrpSpPr/>
          <p:nvPr/>
        </p:nvGrpSpPr>
        <p:grpSpPr>
          <a:xfrm>
            <a:off x="1100882" y="2915345"/>
            <a:ext cx="5920805" cy="1737718"/>
            <a:chOff x="641816" y="2984620"/>
            <a:chExt cx="5920805" cy="17377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07150-6600-43D9-D332-5A5150A82D0B}"/>
                </a:ext>
              </a:extLst>
            </p:cNvPr>
            <p:cNvSpPr txBox="1"/>
            <p:nvPr/>
          </p:nvSpPr>
          <p:spPr>
            <a:xfrm>
              <a:off x="641816" y="2984620"/>
              <a:ext cx="197981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  <a:latin typeface="Alexandria" panose="020B0604020202020204" charset="-78"/>
                  <a:cs typeface="Alexandria" panose="020B0604020202020204" charset="-78"/>
                </a:rPr>
                <a:t>Only </a:t>
              </a:r>
              <a:r>
                <a:rPr lang="en-US" sz="5400">
                  <a:solidFill>
                    <a:schemeClr val="bg2"/>
                  </a:solidFill>
                  <a:latin typeface="Alexandria" panose="020B0604020202020204" charset="-78"/>
                  <a:cs typeface="Alexandria" panose="020B0604020202020204" charset="-78"/>
                </a:rPr>
                <a:t>~3</a:t>
              </a:r>
              <a:endParaRPr lang="en-US" sz="5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DFC5C-184F-8E90-F2D6-15B4B404BAAC}"/>
                </a:ext>
              </a:extLst>
            </p:cNvPr>
            <p:cNvSpPr txBox="1"/>
            <p:nvPr/>
          </p:nvSpPr>
          <p:spPr>
            <a:xfrm>
              <a:off x="2554274" y="3095515"/>
              <a:ext cx="40083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  <a:latin typeface="Alexandria" panose="020B0604020202020204" charset="-78"/>
                  <a:cs typeface="Alexandria" panose="020B0604020202020204" charset="-78"/>
                </a:rPr>
                <a:t>scripts reviewed daily in production house</a:t>
              </a:r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76476-607F-FBF8-791D-252381B85F25}"/>
                </a:ext>
              </a:extLst>
            </p:cNvPr>
            <p:cNvSpPr txBox="1"/>
            <p:nvPr/>
          </p:nvSpPr>
          <p:spPr>
            <a:xfrm>
              <a:off x="641816" y="3799008"/>
              <a:ext cx="206854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>
                  <a:solidFill>
                    <a:schemeClr val="bg2"/>
                  </a:solidFill>
                  <a:latin typeface="Alexandria" panose="020B0604020202020204" charset="-78"/>
                  <a:cs typeface="Alexandria" panose="020B0604020202020204" charset="-78"/>
                </a:rPr>
                <a:t>99%</a:t>
              </a:r>
              <a:endParaRPr lang="en-US" sz="5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E6D07D-09E5-F962-EA6E-9F1EB74769E3}"/>
                </a:ext>
              </a:extLst>
            </p:cNvPr>
            <p:cNvSpPr txBox="1"/>
            <p:nvPr/>
          </p:nvSpPr>
          <p:spPr>
            <a:xfrm>
              <a:off x="2554274" y="3917313"/>
              <a:ext cx="28432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  <a:latin typeface="Alexandria" panose="020B0604020202020204" charset="-78"/>
                  <a:cs typeface="Alexandria" panose="020B0604020202020204" charset="-78"/>
                </a:rPr>
                <a:t>scripts reviewed are rejected </a:t>
              </a:r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74D81A-CC75-FD8D-D0F4-E2843F78CFB9}"/>
              </a:ext>
            </a:extLst>
          </p:cNvPr>
          <p:cNvSpPr txBox="1"/>
          <p:nvPr/>
        </p:nvSpPr>
        <p:spPr>
          <a:xfrm>
            <a:off x="913619" y="4972715"/>
            <a:ext cx="61733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Time Savings with Prioritization Using Our Model:</a:t>
            </a:r>
          </a:p>
          <a:p>
            <a:endParaRPr lang="en-US" b="1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</a:p>
          <a:p>
            <a:endParaRPr lang="en-US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endParaRPr lang="en-US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  <a:p>
            <a:endParaRPr lang="en-US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01997-B489-EE78-8DEE-2A570FAC8FB6}"/>
              </a:ext>
            </a:extLst>
          </p:cNvPr>
          <p:cNvSpPr txBox="1"/>
          <p:nvPr/>
        </p:nvSpPr>
        <p:spPr>
          <a:xfrm>
            <a:off x="966855" y="5811997"/>
            <a:ext cx="1926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Potential High Predicted </a:t>
            </a:r>
          </a:p>
          <a:p>
            <a:pPr algn="ctr"/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Success</a:t>
            </a:r>
          </a:p>
        </p:txBody>
      </p:sp>
      <p:pic>
        <p:nvPicPr>
          <p:cNvPr id="24" name="Graphic 23" descr="Thumbs up sign with solid fill">
            <a:extLst>
              <a:ext uri="{FF2B5EF4-FFF2-40B4-BE49-F238E27FC236}">
                <a16:creationId xmlns:a16="http://schemas.microsoft.com/office/drawing/2014/main" id="{448F8439-48BA-8C22-2466-D44AD502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6129" y="5282818"/>
            <a:ext cx="567771" cy="567771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E3135CFB-3FCC-A02F-E9E3-10A30FEE27EE}"/>
              </a:ext>
            </a:extLst>
          </p:cNvPr>
          <p:cNvSpPr/>
          <p:nvPr/>
        </p:nvSpPr>
        <p:spPr>
          <a:xfrm>
            <a:off x="3104257" y="5946569"/>
            <a:ext cx="929474" cy="1967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08544-FB63-A1E7-34AC-1137A611469D}"/>
              </a:ext>
            </a:extLst>
          </p:cNvPr>
          <p:cNvSpPr txBox="1"/>
          <p:nvPr/>
        </p:nvSpPr>
        <p:spPr>
          <a:xfrm>
            <a:off x="4178286" y="5551161"/>
            <a:ext cx="2345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Reduced Time on Low-Potential Projects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0C01B-8A54-6E0A-FF64-239C501D87E0}"/>
              </a:ext>
            </a:extLst>
          </p:cNvPr>
          <p:cNvSpPr txBox="1"/>
          <p:nvPr/>
        </p:nvSpPr>
        <p:spPr>
          <a:xfrm>
            <a:off x="893252" y="6806311"/>
            <a:ext cx="6173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Potential to save </a:t>
            </a:r>
            <a:r>
              <a:rPr lang="en-US" sz="2400">
                <a:solidFill>
                  <a:schemeClr val="accent4"/>
                </a:solidFill>
                <a:latin typeface="Alexandria" panose="020B0604020202020204" charset="-78"/>
                <a:cs typeface="Alexandria" panose="020B0604020202020204" charset="-78"/>
              </a:rPr>
              <a:t>6-9hrs</a:t>
            </a:r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 daily, </a:t>
            </a:r>
            <a:r>
              <a:rPr lang="en-US" sz="2400">
                <a:solidFill>
                  <a:schemeClr val="accent4"/>
                </a:solidFill>
                <a:latin typeface="Alexandria" panose="020B0604020202020204" charset="-78"/>
                <a:cs typeface="Alexandria" panose="020B0604020202020204" charset="-78"/>
              </a:rPr>
              <a:t>1000hrs</a:t>
            </a:r>
            <a:r>
              <a:rPr lang="en-US" sz="2400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annually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490C9-D8B5-27D4-B3A0-71626CA68999}"/>
              </a:ext>
            </a:extLst>
          </p:cNvPr>
          <p:cNvGrpSpPr/>
          <p:nvPr/>
        </p:nvGrpSpPr>
        <p:grpSpPr>
          <a:xfrm>
            <a:off x="8551304" y="2782869"/>
            <a:ext cx="1411829" cy="1411829"/>
            <a:chOff x="8203511" y="2867442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4EED3A-8768-6BE9-2CEB-4578A0A9F5FC}"/>
                </a:ext>
              </a:extLst>
            </p:cNvPr>
            <p:cNvSpPr/>
            <p:nvPr/>
          </p:nvSpPr>
          <p:spPr>
            <a:xfrm>
              <a:off x="8540284" y="3421056"/>
              <a:ext cx="233013" cy="23301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exandria" panose="020B0604020202020204" charset="-78"/>
                <a:cs typeface="Alexandria" panose="020B0604020202020204" charset="-78"/>
              </a:endParaRPr>
            </a:p>
          </p:txBody>
        </p:sp>
        <p:pic>
          <p:nvPicPr>
            <p:cNvPr id="35" name="Graphic 34" descr="Traffic light with solid fill">
              <a:extLst>
                <a:ext uri="{FF2B5EF4-FFF2-40B4-BE49-F238E27FC236}">
                  <a16:creationId xmlns:a16="http://schemas.microsoft.com/office/drawing/2014/main" id="{28E9E62F-A36F-82DC-9A80-97B9827E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03511" y="2867442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D9F270A-EAAB-EC67-D71D-7F063854A0AF}"/>
              </a:ext>
            </a:extLst>
          </p:cNvPr>
          <p:cNvSpPr txBox="1"/>
          <p:nvPr/>
        </p:nvSpPr>
        <p:spPr>
          <a:xfrm>
            <a:off x="9857026" y="2994533"/>
            <a:ext cx="3283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2">
                    <a:lumMod val="90000"/>
                  </a:schemeClr>
                </a:solidFill>
                <a:latin typeface="Alexandria" panose="020B0604020202020204" charset="-78"/>
                <a:cs typeface="Alexandria" panose="020B0604020202020204" charset="-78"/>
              </a:rPr>
              <a:t>Faster greenlighting of successful projects</a:t>
            </a:r>
            <a:endParaRPr lang="en-US" sz="200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E22FB-3ACA-C3BA-1DDC-87CA067A7FAE}"/>
              </a:ext>
            </a:extLst>
          </p:cNvPr>
          <p:cNvSpPr txBox="1"/>
          <p:nvPr/>
        </p:nvSpPr>
        <p:spPr>
          <a:xfrm>
            <a:off x="9491120" y="3712762"/>
            <a:ext cx="4015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2">
                    <a:lumMod val="90000"/>
                  </a:schemeClr>
                </a:solidFill>
                <a:latin typeface="Alexandria" panose="020B0604020202020204" charset="-78"/>
                <a:cs typeface="Alexandria" panose="020B0604020202020204" charset="-78"/>
              </a:rPr>
              <a:t>~10-15% more projects </a:t>
            </a:r>
            <a:endParaRPr lang="en-US" sz="1600">
              <a:latin typeface="Alexandria" panose="020B0604020202020204" charset="-78"/>
              <a:cs typeface="Alexandria" panose="020B0604020202020204" charset="-78"/>
            </a:endParaRPr>
          </a:p>
        </p:txBody>
      </p:sp>
      <p:pic>
        <p:nvPicPr>
          <p:cNvPr id="45" name="Graphic 44" descr="Money with solid fill">
            <a:extLst>
              <a:ext uri="{FF2B5EF4-FFF2-40B4-BE49-F238E27FC236}">
                <a16:creationId xmlns:a16="http://schemas.microsoft.com/office/drawing/2014/main" id="{BCE9B227-3E47-501D-2641-077EBDF6B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25458">
            <a:off x="8825073" y="4666213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8C808-5C15-BB94-9C84-6D5942F04558}"/>
              </a:ext>
            </a:extLst>
          </p:cNvPr>
          <p:cNvSpPr txBox="1"/>
          <p:nvPr/>
        </p:nvSpPr>
        <p:spPr>
          <a:xfrm>
            <a:off x="9985955" y="4843275"/>
            <a:ext cx="3025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Alexandria" panose="020B0604020202020204" charset="-78"/>
                <a:cs typeface="Alexandria" panose="020B0604020202020204" charset="-78"/>
              </a:rPr>
              <a:t>$10M+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lexandria" panose="020B0604020202020204" charset="-78"/>
                <a:cs typeface="Alexandria" panose="020B0604020202020204" charset="-78"/>
              </a:rPr>
              <a:t>additional  annual revenue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465A7-B8B0-A046-E7B5-792FCF4FF7F8}"/>
              </a:ext>
            </a:extLst>
          </p:cNvPr>
          <p:cNvSpPr txBox="1"/>
          <p:nvPr/>
        </p:nvSpPr>
        <p:spPr>
          <a:xfrm>
            <a:off x="8859715" y="6095672"/>
            <a:ext cx="5114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lexandria" panose="020B0604020202020204" charset="-78"/>
                <a:cs typeface="Alexandria" panose="020B0604020202020204" charset="-78"/>
              </a:rPr>
              <a:t>Save $5M+ in sunken costs from reduced project failures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2836B809-73A9-3CEB-D70B-5F5D7A36F48F}"/>
              </a:ext>
            </a:extLst>
          </p:cNvPr>
          <p:cNvSpPr/>
          <p:nvPr/>
        </p:nvSpPr>
        <p:spPr>
          <a:xfrm rot="5400000">
            <a:off x="5286890" y="4480107"/>
            <a:ext cx="5242774" cy="421778"/>
          </a:xfrm>
          <a:prstGeom prst="triangle">
            <a:avLst>
              <a:gd name="adj" fmla="val 47797"/>
            </a:avLst>
          </a:prstGeom>
          <a:solidFill>
            <a:srgbClr val="E7E6E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7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6410" y="658041"/>
            <a:ext cx="11196048" cy="74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Predicted Rating for a New Movie</a:t>
            </a:r>
            <a:endParaRPr lang="en-US" sz="4450"/>
          </a:p>
        </p:txBody>
      </p:sp>
      <p:sp>
        <p:nvSpPr>
          <p:cNvPr id="8" name="Text 3"/>
          <p:cNvSpPr/>
          <p:nvPr/>
        </p:nvSpPr>
        <p:spPr>
          <a:xfrm>
            <a:off x="10801955" y="37273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Predicted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IMDb Rating: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878738" y="4953428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5"/>
              </a:lnSpc>
            </a:pPr>
            <a:endParaRPr lang="en-US" sz="1600" b="0">
              <a:effectLst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087E6-E6CE-0BE8-DAEF-F6465486DD69}"/>
              </a:ext>
            </a:extLst>
          </p:cNvPr>
          <p:cNvGrpSpPr/>
          <p:nvPr/>
        </p:nvGrpSpPr>
        <p:grpSpPr>
          <a:xfrm>
            <a:off x="6120889" y="1857426"/>
            <a:ext cx="4192344" cy="5442784"/>
            <a:chOff x="5998290" y="1902396"/>
            <a:chExt cx="4192344" cy="5442784"/>
          </a:xfrm>
        </p:grpSpPr>
        <p:sp>
          <p:nvSpPr>
            <p:cNvPr id="6" name="Text 2"/>
            <p:cNvSpPr/>
            <p:nvPr/>
          </p:nvSpPr>
          <p:spPr>
            <a:xfrm>
              <a:off x="5998291" y="2383991"/>
              <a:ext cx="4192343" cy="49611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700"/>
                </a:lnSpc>
              </a:pPr>
              <a:r>
                <a:rPr lang="en-US" sz="1700" b="1">
                  <a:solidFill>
                    <a:schemeClr val="accent5"/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Plot:</a:t>
              </a:r>
              <a:r>
                <a:rPr lang="en-US" sz="1700" b="1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ea typeface="Alexandria" pitchFamily="34" charset="-122"/>
                  <a:cs typeface="Alexandria" panose="020B0604020202020204" charset="-78"/>
                </a:rPr>
                <a:t> </a:t>
              </a:r>
              <a:r>
                <a:rPr lang="en-US" sz="1800" b="0">
                  <a:solidFill>
                    <a:schemeClr val="bg2">
                      <a:lumMod val="90000"/>
                    </a:schemeClr>
                  </a:solidFill>
                  <a:effectLst/>
                  <a:latin typeface="Alexandria" panose="020B0604020202020204" charset="-78"/>
                  <a:cs typeface="Alexandria" panose="020B0604020202020204" charset="-78"/>
                </a:rPr>
                <a:t>In a near-future Earth, interdimensional rifts threaten reality, caused by Nexus Prime, a cosmic entity seeking to merge all dimensions into one. A team of heroes from different dimensions must unite to stop the collapse of the multiverse.</a:t>
              </a:r>
            </a:p>
            <a:p>
              <a:pPr>
                <a:lnSpc>
                  <a:spcPts val="2700"/>
                </a:lnSpc>
                <a:spcBef>
                  <a:spcPts val="1200"/>
                </a:spcBef>
              </a:pPr>
              <a:r>
                <a:rPr lang="en-US" sz="1700" b="1">
                  <a:solidFill>
                    <a:schemeClr val="accent5"/>
                  </a:solidFill>
                  <a:latin typeface="Alexandria" panose="020B0604020202020204" charset="-78"/>
                  <a:cs typeface="Alexandria" panose="020B0604020202020204" charset="-78"/>
                </a:rPr>
                <a:t>Keywords: </a:t>
              </a: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cs typeface="Alexandria" panose="020B0604020202020204" charset="-78"/>
                </a:rPr>
                <a:t>Superheroes, Multiverse, Teamwork, Epic, Avengers, Betrayal</a:t>
              </a:r>
            </a:p>
            <a:p>
              <a:pPr>
                <a:lnSpc>
                  <a:spcPts val="2700"/>
                </a:lnSpc>
                <a:spcBef>
                  <a:spcPts val="1200"/>
                </a:spcBef>
              </a:pPr>
              <a:r>
                <a:rPr lang="en-US" sz="1700" b="1">
                  <a:solidFill>
                    <a:schemeClr val="accent5"/>
                  </a:solidFill>
                  <a:latin typeface="Alexandria" panose="020B0604020202020204" charset="-78"/>
                  <a:cs typeface="Alexandria" panose="020B0604020202020204" charset="-78"/>
                </a:rPr>
                <a:t>Genre</a:t>
              </a:r>
              <a:r>
                <a:rPr lang="en-US" b="1">
                  <a:solidFill>
                    <a:schemeClr val="accent5"/>
                  </a:solidFill>
                  <a:latin typeface="Alexandria" panose="020B0604020202020204" charset="-78"/>
                  <a:cs typeface="Alexandria" panose="020B0604020202020204" charset="-78"/>
                </a:rPr>
                <a:t>: </a:t>
              </a:r>
              <a:r>
                <a:rPr lang="fr-FR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cs typeface="Alexandria" panose="020B0604020202020204" charset="-78"/>
                </a:rPr>
                <a:t>Action, </a:t>
              </a:r>
              <a:r>
                <a:rPr lang="fr-FR" err="1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cs typeface="Alexandria" panose="020B0604020202020204" charset="-78"/>
                </a:rPr>
                <a:t>Sci</a:t>
              </a:r>
              <a:r>
                <a:rPr lang="fr-FR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cs typeface="Alexandria" panose="020B0604020202020204" charset="-78"/>
                </a:rPr>
                <a:t>-Fi, </a:t>
              </a:r>
              <a:r>
                <a:rPr lang="fr-FR" err="1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cs typeface="Alexandria" panose="020B0604020202020204" charset="-78"/>
                </a:rPr>
                <a:t>Superhero</a:t>
              </a:r>
              <a:r>
                <a:rPr lang="fr-FR">
                  <a:solidFill>
                    <a:schemeClr val="bg2">
                      <a:lumMod val="90000"/>
                    </a:schemeClr>
                  </a:solidFill>
                  <a:latin typeface="Alexandria" panose="020B0604020202020204" charset="-78"/>
                  <a:cs typeface="Alexandria" panose="020B0604020202020204" charset="-78"/>
                </a:rPr>
                <a:t>, Adventure, Drama</a:t>
              </a:r>
              <a:endParaRPr lang="en-US" sz="1700">
                <a:solidFill>
                  <a:srgbClr val="D7D4CC"/>
                </a:solidFill>
                <a:latin typeface="Alexandria" panose="020B0604020202020204" charset="-78"/>
                <a:cs typeface="Alexandria" panose="020B0604020202020204" charset="-78"/>
              </a:endParaRPr>
            </a:p>
            <a:p>
              <a:pPr marL="0" indent="0" algn="l">
                <a:lnSpc>
                  <a:spcPts val="2700"/>
                </a:lnSpc>
                <a:spcBef>
                  <a:spcPts val="1200"/>
                </a:spcBef>
                <a:buNone/>
              </a:pPr>
              <a:r>
                <a:rPr lang="en-US" sz="1700" b="1">
                  <a:solidFill>
                    <a:schemeClr val="accent5"/>
                  </a:solidFill>
                  <a:latin typeface="Alexandria" panose="020B0604020202020204" charset="-78"/>
                  <a:cs typeface="Alexandria" panose="020B0604020202020204" charset="-78"/>
                </a:rPr>
                <a:t>Production: </a:t>
              </a:r>
              <a:r>
                <a:rPr lang="en-US" sz="1700">
                  <a:solidFill>
                    <a:srgbClr val="D7D4CC"/>
                  </a:solidFill>
                  <a:latin typeface="Alexandria" panose="020B0604020202020204" charset="-78"/>
                  <a:cs typeface="Alexandria" panose="020B0604020202020204" charset="-78"/>
                </a:rPr>
                <a:t>Marvel Studios (Kevin Feige, Sarah Halley Finn)</a:t>
              </a:r>
              <a:endParaRPr lang="en-US" sz="1700">
                <a:latin typeface="Alexandria" panose="020B0604020202020204" charset="-78"/>
                <a:cs typeface="Alexandria" panose="020B0604020202020204" charset="-78"/>
              </a:endParaRPr>
            </a:p>
          </p:txBody>
        </p:sp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08BC86B3-B957-9A70-7987-AEB8344298EA}"/>
                </a:ext>
              </a:extLst>
            </p:cNvPr>
            <p:cNvSpPr/>
            <p:nvPr/>
          </p:nvSpPr>
          <p:spPr>
            <a:xfrm>
              <a:off x="5998290" y="190239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b="1">
                  <a:solidFill>
                    <a:srgbClr val="D7D4CC"/>
                  </a:solidFill>
                  <a:latin typeface="Alexandria Bold" pitchFamily="34" charset="0"/>
                  <a:ea typeface="Alexandria Bold" pitchFamily="34" charset="-122"/>
                  <a:cs typeface="Alexandria Bold" pitchFamily="34" charset="-120"/>
                </a:rPr>
                <a:t>Input</a:t>
              </a:r>
              <a:endParaRPr lang="en-US" sz="2200"/>
            </a:p>
          </p:txBody>
        </p:sp>
      </p:grpSp>
      <p:sp>
        <p:nvSpPr>
          <p:cNvPr id="12" name="Text 0">
            <a:extLst>
              <a:ext uri="{FF2B5EF4-FFF2-40B4-BE49-F238E27FC236}">
                <a16:creationId xmlns:a16="http://schemas.microsoft.com/office/drawing/2014/main" id="{AD4BF333-308E-F787-AAD0-A29EBC42EDE5}"/>
              </a:ext>
            </a:extLst>
          </p:cNvPr>
          <p:cNvSpPr/>
          <p:nvPr/>
        </p:nvSpPr>
        <p:spPr>
          <a:xfrm>
            <a:off x="11338579" y="4480742"/>
            <a:ext cx="20600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6.95</a:t>
            </a:r>
            <a:endParaRPr lang="en-US" sz="4450"/>
          </a:p>
        </p:txBody>
      </p:sp>
      <p:pic>
        <p:nvPicPr>
          <p:cNvPr id="6150" name="Picture 6" descr="Fan Casting Ross Marquand as Ultron in Marvel Studios' Marvel Ultimate  Alliance on myCast" hidden="1">
            <a:extLst>
              <a:ext uri="{FF2B5EF4-FFF2-40B4-BE49-F238E27FC236}">
                <a16:creationId xmlns:a16="http://schemas.microsoft.com/office/drawing/2014/main" id="{B9FBBC68-8D67-AE28-20BD-DFE5023C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8771" y="712686"/>
            <a:ext cx="5847006" cy="823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ltimate Alliance live action V2 based from all UA cover arts :  r/ultimatealliance">
            <a:extLst>
              <a:ext uri="{FF2B5EF4-FFF2-40B4-BE49-F238E27FC236}">
                <a16:creationId xmlns:a16="http://schemas.microsoft.com/office/drawing/2014/main" id="{1878A5ED-3331-D873-C8B2-8F85C85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1" y="1857425"/>
            <a:ext cx="4498212" cy="57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C9F9B4B-7D84-14F5-369E-B4DD49B1591F}"/>
              </a:ext>
            </a:extLst>
          </p:cNvPr>
          <p:cNvSpPr/>
          <p:nvPr/>
        </p:nvSpPr>
        <p:spPr>
          <a:xfrm>
            <a:off x="11139694" y="4544767"/>
            <a:ext cx="518945" cy="471768"/>
          </a:xfrm>
          <a:prstGeom prst="star5">
            <a:avLst/>
          </a:prstGeom>
          <a:solidFill>
            <a:srgbClr val="FFE14D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Film strip with solid fill">
            <a:extLst>
              <a:ext uri="{FF2B5EF4-FFF2-40B4-BE49-F238E27FC236}">
                <a16:creationId xmlns:a16="http://schemas.microsoft.com/office/drawing/2014/main" id="{A6FA0F8F-415F-A83E-EB8A-EE11F5632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434" y="520221"/>
            <a:ext cx="914400" cy="9144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ACC05AB-3A14-8FD9-4532-3236FB9CB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98813"/>
            <a:ext cx="980921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rial" panose="020B0604020202020204" pitchFamily="34" charset="0"/>
              </a:rPr>
              <a:t>Source: IMDb, </a:t>
            </a:r>
            <a:r>
              <a:rPr kumimoji="0" lang="en-US" altLang="en-US" sz="900" i="0" u="none" strike="noStrike" cap="none" normalizeH="0" baseline="0" dirty="0">
                <a:ln>
                  <a:noFill/>
                </a:ln>
                <a:solidFill>
                  <a:srgbClr val="D7D4CC"/>
                </a:solidFill>
                <a:effectLst/>
                <a:latin typeface="Arial" panose="020B0604020202020204" pitchFamily="34" charset="0"/>
              </a:rPr>
              <a:t>https://www.imdb.com/title/tt0814207/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EFEDCB3-E246-58F1-CC79-AD41222D655C}"/>
              </a:ext>
            </a:extLst>
          </p:cNvPr>
          <p:cNvGrpSpPr/>
          <p:nvPr/>
        </p:nvGrpSpPr>
        <p:grpSpPr>
          <a:xfrm>
            <a:off x="8074363" y="-15498"/>
            <a:ext cx="11282154" cy="9391973"/>
            <a:chOff x="9035250" y="-15498"/>
            <a:chExt cx="7295023" cy="8280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B9DC-BE96-4443-96DA-293F103FF845}"/>
                </a:ext>
              </a:extLst>
            </p:cNvPr>
            <p:cNvSpPr/>
            <p:nvPr/>
          </p:nvSpPr>
          <p:spPr>
            <a:xfrm>
              <a:off x="9035250" y="0"/>
              <a:ext cx="743186" cy="8264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E7CDA3-2370-469E-CFB1-B5CE11555F98}"/>
                </a:ext>
              </a:extLst>
            </p:cNvPr>
            <p:cNvSpPr/>
            <p:nvPr/>
          </p:nvSpPr>
          <p:spPr>
            <a:xfrm>
              <a:off x="9708277" y="-15498"/>
              <a:ext cx="6621996" cy="82649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Moon 19">
            <a:extLst>
              <a:ext uri="{FF2B5EF4-FFF2-40B4-BE49-F238E27FC236}">
                <a16:creationId xmlns:a16="http://schemas.microsoft.com/office/drawing/2014/main" id="{641E72A4-5FEE-7152-9945-E3F6EE53304F}"/>
              </a:ext>
            </a:extLst>
          </p:cNvPr>
          <p:cNvSpPr/>
          <p:nvPr/>
        </p:nvSpPr>
        <p:spPr>
          <a:xfrm rot="10800000">
            <a:off x="7581435" y="-861849"/>
            <a:ext cx="1692806" cy="9953291"/>
          </a:xfrm>
          <a:prstGeom prst="moon">
            <a:avLst>
              <a:gd name="adj" fmla="val 87500"/>
            </a:avLst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72B"/>
              </a:solidFill>
            </a:endParaRPr>
          </a:p>
        </p:txBody>
      </p:sp>
      <p:sp>
        <p:nvSpPr>
          <p:cNvPr id="49" name="Shape 1">
            <a:extLst>
              <a:ext uri="{FF2B5EF4-FFF2-40B4-BE49-F238E27FC236}">
                <a16:creationId xmlns:a16="http://schemas.microsoft.com/office/drawing/2014/main" id="{71B92BD6-E596-BBF5-F20E-7930E4A95AFB}"/>
              </a:ext>
            </a:extLst>
          </p:cNvPr>
          <p:cNvSpPr/>
          <p:nvPr/>
        </p:nvSpPr>
        <p:spPr>
          <a:xfrm>
            <a:off x="665260" y="5136236"/>
            <a:ext cx="7409102" cy="2140677"/>
          </a:xfrm>
          <a:prstGeom prst="roundRect">
            <a:avLst>
              <a:gd name="adj" fmla="val 2015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58309" y="957194"/>
            <a:ext cx="6431355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E14D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Future Developments and Directions</a:t>
            </a:r>
            <a:endParaRPr lang="en-US" sz="44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282BD14-DC31-184E-B049-98317DFD8869}"/>
              </a:ext>
            </a:extLst>
          </p:cNvPr>
          <p:cNvSpPr/>
          <p:nvPr/>
        </p:nvSpPr>
        <p:spPr>
          <a:xfrm>
            <a:off x="931609" y="5408718"/>
            <a:ext cx="2468880" cy="567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00" b="1" dirty="0">
                <a:solidFill>
                  <a:schemeClr val="bg2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Genre Classification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F24532A-116F-3C8D-F891-C9D367AD581C}"/>
              </a:ext>
            </a:extLst>
          </p:cNvPr>
          <p:cNvSpPr/>
          <p:nvPr/>
        </p:nvSpPr>
        <p:spPr>
          <a:xfrm>
            <a:off x="1832423" y="2926317"/>
            <a:ext cx="235518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Advanced Computational Power</a:t>
            </a:r>
            <a:endParaRPr lang="en-US" sz="22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D3BBECB-842C-56A3-30FB-3D0FD0B91A1C}"/>
              </a:ext>
            </a:extLst>
          </p:cNvPr>
          <p:cNvSpPr/>
          <p:nvPr/>
        </p:nvSpPr>
        <p:spPr>
          <a:xfrm>
            <a:off x="5568458" y="2962115"/>
            <a:ext cx="2589601" cy="8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One Stop Solution for </a:t>
            </a:r>
            <a:r>
              <a:rPr lang="en-US" sz="2200" b="1" dirty="0">
                <a:solidFill>
                  <a:schemeClr val="accent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Movie Script Analyses</a:t>
            </a:r>
            <a:endParaRPr lang="en-US" sz="2200" dirty="0">
              <a:solidFill>
                <a:schemeClr val="accent4"/>
              </a:solidFill>
            </a:endParaRPr>
          </a:p>
        </p:txBody>
      </p:sp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81614A37-1D6A-2EDF-9303-C746485B5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49" y="2926317"/>
            <a:ext cx="914400" cy="914400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469E491-7378-C2AC-2D12-8D0F921B55AE}"/>
              </a:ext>
            </a:extLst>
          </p:cNvPr>
          <p:cNvCxnSpPr/>
          <p:nvPr/>
        </p:nvCxnSpPr>
        <p:spPr>
          <a:xfrm flipV="1">
            <a:off x="4317534" y="2962115"/>
            <a:ext cx="958752" cy="87860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98358F-105B-EE99-E8DE-CC553390B7C2}"/>
              </a:ext>
            </a:extLst>
          </p:cNvPr>
          <p:cNvSpPr txBox="1"/>
          <p:nvPr/>
        </p:nvSpPr>
        <p:spPr>
          <a:xfrm>
            <a:off x="827507" y="4673187"/>
            <a:ext cx="8059118" cy="40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Expanding Predictive Capabilities:</a:t>
            </a: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655AD002-734E-015A-0910-109069138604}"/>
              </a:ext>
            </a:extLst>
          </p:cNvPr>
          <p:cNvSpPr/>
          <p:nvPr/>
        </p:nvSpPr>
        <p:spPr>
          <a:xfrm>
            <a:off x="931609" y="6387810"/>
            <a:ext cx="2468880" cy="567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00" b="1" dirty="0">
                <a:solidFill>
                  <a:schemeClr val="bg2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Scene-wise Sentiment Analysis</a:t>
            </a: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4FE85A9B-9597-948E-CF08-0232C81E098C}"/>
              </a:ext>
            </a:extLst>
          </p:cNvPr>
          <p:cNvSpPr/>
          <p:nvPr/>
        </p:nvSpPr>
        <p:spPr>
          <a:xfrm>
            <a:off x="4423235" y="5408718"/>
            <a:ext cx="2468880" cy="567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00" b="1" dirty="0">
                <a:solidFill>
                  <a:schemeClr val="bg2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 Analysis</a:t>
            </a: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95949A28-6B34-0572-D19B-56BDDE31869E}"/>
              </a:ext>
            </a:extLst>
          </p:cNvPr>
          <p:cNvSpPr/>
          <p:nvPr/>
        </p:nvSpPr>
        <p:spPr>
          <a:xfrm>
            <a:off x="4423235" y="6387810"/>
            <a:ext cx="2468880" cy="567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00" b="1" dirty="0">
                <a:solidFill>
                  <a:schemeClr val="bg2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Budget and Revenue Prediction</a:t>
            </a:r>
          </a:p>
        </p:txBody>
      </p:sp>
      <p:pic>
        <p:nvPicPr>
          <p:cNvPr id="51" name="Graphic 50" descr="Drama with solid fill">
            <a:extLst>
              <a:ext uri="{FF2B5EF4-FFF2-40B4-BE49-F238E27FC236}">
                <a16:creationId xmlns:a16="http://schemas.microsoft.com/office/drawing/2014/main" id="{0D9356D4-485C-2F3B-87B5-66EAF9FFD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7235" y="5665555"/>
            <a:ext cx="914400" cy="914400"/>
          </a:xfrm>
          <a:prstGeom prst="rect">
            <a:avLst/>
          </a:prstGeom>
        </p:spPr>
      </p:pic>
      <p:pic>
        <p:nvPicPr>
          <p:cNvPr id="53" name="Graphic 52" descr="Money with solid fill">
            <a:extLst>
              <a:ext uri="{FF2B5EF4-FFF2-40B4-BE49-F238E27FC236}">
                <a16:creationId xmlns:a16="http://schemas.microsoft.com/office/drawing/2014/main" id="{4BEA91E5-8E25-6A4D-45C7-0B13DA2EB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575907">
            <a:off x="6847745" y="559198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DD1F-10D7-24BC-CA41-876E0511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C74E7-3264-40E0-D6BD-32E8A527BA55}"/>
              </a:ext>
            </a:extLst>
          </p:cNvPr>
          <p:cNvSpPr txBox="1"/>
          <p:nvPr/>
        </p:nvSpPr>
        <p:spPr>
          <a:xfrm>
            <a:off x="3657600" y="4001125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FE14D"/>
                </a:solidFill>
                <a:latin typeface="Alexandria" panose="020B0604020202020204" charset="-78"/>
                <a:cs typeface="Alexandria" panose="020B0604020202020204" charset="-78"/>
              </a:rPr>
              <a:t>Thank You!</a:t>
            </a:r>
          </a:p>
        </p:txBody>
      </p:sp>
      <p:pic>
        <p:nvPicPr>
          <p:cNvPr id="10" name="Image 0">
            <a:extLst>
              <a:ext uri="{FF2B5EF4-FFF2-40B4-BE49-F238E27FC236}">
                <a16:creationId xmlns:a16="http://schemas.microsoft.com/office/drawing/2014/main" id="{03A3C1B8-A603-799D-BE49-922E065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4" y="0"/>
            <a:ext cx="14617431" cy="30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3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3941b-56bc-4956-b883-8c5e3070e4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B13992EA57F4BBB52B26D4465E1F9" ma:contentTypeVersion="6" ma:contentTypeDescription="Create a new document." ma:contentTypeScope="" ma:versionID="2f89e45e8aab141c271617abf5172661">
  <xsd:schema xmlns:xsd="http://www.w3.org/2001/XMLSchema" xmlns:xs="http://www.w3.org/2001/XMLSchema" xmlns:p="http://schemas.microsoft.com/office/2006/metadata/properties" xmlns:ns3="ccd3941b-56bc-4956-b883-8c5e3070e4cc" targetNamespace="http://schemas.microsoft.com/office/2006/metadata/properties" ma:root="true" ma:fieldsID="b71a200df0a06244af3000aaa025fe9e" ns3:_="">
    <xsd:import namespace="ccd3941b-56bc-4956-b883-8c5e3070e4c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3941b-56bc-4956-b883-8c5e3070e4c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9E3EFF-CEB4-495A-9D2C-8974AB4BEAE7}">
  <ds:schemaRefs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cd3941b-56bc-4956-b883-8c5e3070e4c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BB3FE71-3580-424F-815A-8A71F0728D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E0CD69-4D39-4663-BE7D-9DD56F09EC54}">
  <ds:schemaRefs>
    <ds:schemaRef ds:uri="ccd3941b-56bc-4956-b883-8c5e3070e4cc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850</Words>
  <Application>Microsoft Office PowerPoint</Application>
  <PresentationFormat>Custom</PresentationFormat>
  <Paragraphs>341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Alexandria</vt:lpstr>
      <vt:lpstr>Georgia</vt:lpstr>
      <vt:lpstr>Alexandria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Tanvi Saini</cp:lastModifiedBy>
  <cp:revision>3</cp:revision>
  <dcterms:created xsi:type="dcterms:W3CDTF">2024-12-08T22:53:04Z</dcterms:created>
  <dcterms:modified xsi:type="dcterms:W3CDTF">2024-12-09T16:19:33Z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0x0101000C0B13992EA57F4BBB52B26D4465E1F9</vt:lpwstr>
  </property>
</Properties>
</file>